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0" r:id="rId5"/>
  </p:sldMasterIdLst>
  <p:notesMasterIdLst>
    <p:notesMasterId r:id="rId16"/>
  </p:notesMasterIdLst>
  <p:sldIdLst>
    <p:sldId id="258" r:id="rId6"/>
    <p:sldId id="317" r:id="rId7"/>
    <p:sldId id="325" r:id="rId8"/>
    <p:sldId id="316" r:id="rId9"/>
    <p:sldId id="326" r:id="rId10"/>
    <p:sldId id="327" r:id="rId11"/>
    <p:sldId id="328" r:id="rId12"/>
    <p:sldId id="329" r:id="rId13"/>
    <p:sldId id="330"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7DA71-F36F-0AF4-61C1-3769FBA03046}" name="Katy Sidwell" initials="KS" userId="S::KSidwell@amia.org::22aa11f0-bddf-4ce9-a14a-4cadf939970b" providerId="AD"/>
  <p188:author id="{CE760495-CB84-8185-370D-407F22715FDB}" name="Rossetti, Sarah C." initials="RSC" userId="S::sac2125@cumc.columbia.edu::2c12329d-338c-4c7c-a825-33f04c2e8d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33B"/>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3260" autoAdjust="0"/>
  </p:normalViewPr>
  <p:slideViewPr>
    <p:cSldViewPr snapToGrid="0">
      <p:cViewPr varScale="1">
        <p:scale>
          <a:sx n="92" d="100"/>
          <a:sy n="92" d="100"/>
        </p:scale>
        <p:origin x="15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7847-C904-47F7-B29A-586A0A8BA324}"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923D4-E96F-48FF-A3CE-4717FA47BEF8}" type="slidenum">
              <a:rPr lang="en-US" smtClean="0"/>
              <a:t>‹#›</a:t>
            </a:fld>
            <a:endParaRPr lang="en-US"/>
          </a:p>
        </p:txBody>
      </p:sp>
    </p:spTree>
    <p:extLst>
      <p:ext uri="{BB962C8B-B14F-4D97-AF65-F5344CB8AC3E}">
        <p14:creationId xmlns:p14="http://schemas.microsoft.com/office/powerpoint/2010/main" val="182369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Biannual pulse survey targeting all patient-facing health professionals</a:t>
            </a:r>
          </a:p>
          <a:p>
            <a:pPr marL="171450" indent="-171450">
              <a:buFontTx/>
              <a:buChar char="-"/>
            </a:pPr>
            <a:r>
              <a:rPr lang="en-US" dirty="0"/>
              <a:t>5 questions + some demographic questions</a:t>
            </a:r>
          </a:p>
          <a:p>
            <a:pPr marL="171450" indent="-171450">
              <a:buFontTx/>
              <a:buChar char="-"/>
            </a:pPr>
            <a:r>
              <a:rPr lang="en-US" dirty="0"/>
              <a:t>Completed 4 rounds so far</a:t>
            </a:r>
          </a:p>
          <a:p>
            <a:pPr marL="171450" indent="-171450">
              <a:buFontTx/>
              <a:buChar char="-"/>
            </a:pPr>
            <a:r>
              <a:rPr lang="en-US" dirty="0"/>
              <a:t>Decreasing response rate</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2</a:t>
            </a:fld>
            <a:endParaRPr lang="en-US"/>
          </a:p>
        </p:txBody>
      </p:sp>
    </p:spTree>
    <p:extLst>
      <p:ext uri="{BB962C8B-B14F-4D97-AF65-F5344CB8AC3E}">
        <p14:creationId xmlns:p14="http://schemas.microsoft.com/office/powerpoint/2010/main" val="164556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DF90B-048B-19A5-4858-17C46D345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CBB94-281C-D90B-2E4A-7FCDBF481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BFAA7-A4A9-E24E-BCFF-E50AFFF7837D}"/>
              </a:ext>
            </a:extLst>
          </p:cNvPr>
          <p:cNvSpPr>
            <a:spLocks noGrp="1"/>
          </p:cNvSpPr>
          <p:nvPr>
            <p:ph type="body" idx="1"/>
          </p:nvPr>
        </p:nvSpPr>
        <p:spPr/>
        <p:txBody>
          <a:bodyPr/>
          <a:lstStyle/>
          <a:p>
            <a:pPr marL="171450" indent="-171450">
              <a:buFontTx/>
              <a:buChar char="-"/>
            </a:pPr>
            <a:r>
              <a:rPr lang="en-US" dirty="0"/>
              <a:t>Reminder: these are the 5 questions </a:t>
            </a:r>
          </a:p>
          <a:p>
            <a:pPr marL="171450" indent="-171450">
              <a:buFontTx/>
              <a:buChar char="-"/>
            </a:pPr>
            <a:r>
              <a:rPr lang="en-US" dirty="0"/>
              <a:t>Note we did reverse coding on question 2 and 4  where we flipped the </a:t>
            </a:r>
            <a:r>
              <a:rPr lang="en-US" dirty="0" err="1"/>
              <a:t>likert</a:t>
            </a:r>
            <a:r>
              <a:rPr lang="en-US" dirty="0"/>
              <a:t> scale so that a 5 is strongly disagree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Did this for consistency and easier interpretation so that a higher score always correlates to a more positive outcome or experience</a:t>
            </a:r>
          </a:p>
        </p:txBody>
      </p:sp>
      <p:sp>
        <p:nvSpPr>
          <p:cNvPr id="4" name="Slide Number Placeholder 3">
            <a:extLst>
              <a:ext uri="{FF2B5EF4-FFF2-40B4-BE49-F238E27FC236}">
                <a16:creationId xmlns:a16="http://schemas.microsoft.com/office/drawing/2014/main" id="{42936330-21EB-BEBB-F52B-E98844B3E4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23D4-E96F-48FF-A3CE-4717FA47BE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17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Overall responses for the 5 questions across the 4 rounds</a:t>
            </a:r>
          </a:p>
          <a:p>
            <a:pPr marL="171450" indent="-171450">
              <a:buFontTx/>
              <a:buChar char="-"/>
            </a:pPr>
            <a:r>
              <a:rPr lang="en-US" dirty="0"/>
              <a:t>Score of 3 is </a:t>
            </a:r>
            <a:r>
              <a:rPr lang="en-US" b="1" dirty="0"/>
              <a:t>neutral</a:t>
            </a:r>
            <a:r>
              <a:rPr lang="en-US" dirty="0"/>
              <a:t> – across the board (with exception of Q5) perceptions still more negative with average scores of &lt;3 </a:t>
            </a:r>
          </a:p>
          <a:p>
            <a:pPr marL="171450" indent="-171450">
              <a:buFontTx/>
              <a:buChar char="-"/>
            </a:pPr>
            <a:r>
              <a:rPr lang="en-US" dirty="0"/>
              <a:t>Haven’t statistical significance testing – but looks like there may be a positive trend though with sample size (n) of the most recent round being ¼ of the first round, the confidence intervals are widening</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4</a:t>
            </a:fld>
            <a:endParaRPr lang="en-US"/>
          </a:p>
        </p:txBody>
      </p:sp>
    </p:spTree>
    <p:extLst>
      <p:ext uri="{BB962C8B-B14F-4D97-AF65-F5344CB8AC3E}">
        <p14:creationId xmlns:p14="http://schemas.microsoft.com/office/powerpoint/2010/main" val="47263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visualization showing the percentage of respondents for each answer over the 4 rounds</a:t>
            </a:r>
          </a:p>
          <a:p>
            <a:pPr marL="171450" indent="-171450">
              <a:buFontTx/>
              <a:buChar char="-"/>
            </a:pPr>
            <a:r>
              <a:rPr lang="en-US" dirty="0"/>
              <a:t>Looks like maybe some slight improvements in perception of time and effort spent, working late, impeding patient care (Q1, 2, 5)– the most noticeable improvement is whether respondents find it easy to document (Q5)</a:t>
            </a:r>
          </a:p>
          <a:p>
            <a:pPr marL="171450" indent="-171450">
              <a:buFontTx/>
              <a:buChar char="-"/>
            </a:pPr>
            <a:r>
              <a:rPr lang="en-US" dirty="0"/>
              <a:t>The one area that we don’t really see much change is for Q3 which asks if respondents have noticed an increase or decrease in documentation burden – they’re still mostly not noticing any difference. </a:t>
            </a:r>
          </a:p>
        </p:txBody>
      </p:sp>
      <p:sp>
        <p:nvSpPr>
          <p:cNvPr id="4" name="Slide Number Placeholder 3"/>
          <p:cNvSpPr>
            <a:spLocks noGrp="1"/>
          </p:cNvSpPr>
          <p:nvPr>
            <p:ph type="sldNum" sz="quarter" idx="5"/>
          </p:nvPr>
        </p:nvSpPr>
        <p:spPr/>
        <p:txBody>
          <a:bodyPr/>
          <a:lstStyle/>
          <a:p>
            <a:fld id="{81F923D4-E96F-48FF-A3CE-4717FA47BEF8}" type="slidenum">
              <a:rPr lang="en-US" smtClean="0"/>
              <a:t>5</a:t>
            </a:fld>
            <a:endParaRPr lang="en-US"/>
          </a:p>
        </p:txBody>
      </p:sp>
    </p:spTree>
    <p:extLst>
      <p:ext uri="{BB962C8B-B14F-4D97-AF65-F5344CB8AC3E}">
        <p14:creationId xmlns:p14="http://schemas.microsoft.com/office/powerpoint/2010/main" val="346586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sub analyses – we looked at responses by clinical role: physicians, nurses, advanced care providers and all other roles </a:t>
            </a:r>
          </a:p>
          <a:p>
            <a:pPr marL="171450" indent="-171450">
              <a:buFontTx/>
              <a:buChar char="-"/>
            </a:pPr>
            <a:r>
              <a:rPr lang="en-US" dirty="0"/>
              <a:t>Once again haven’t done significance testing but looks like some trends we’re seeing are that: </a:t>
            </a:r>
          </a:p>
          <a:p>
            <a:pPr marL="171450" indent="-171450">
              <a:buFontTx/>
              <a:buChar char="-"/>
            </a:pPr>
            <a:r>
              <a:rPr lang="en-US" dirty="0"/>
              <a:t>Q2 (Working late or at home): RNs responses about having to finish work at home continues to be more positive (they disagree with that statement more) than physicians/APPs which makes sense</a:t>
            </a:r>
          </a:p>
          <a:p>
            <a:pPr marL="171450" indent="-171450">
              <a:buFontTx/>
              <a:buChar char="-"/>
            </a:pPr>
            <a:r>
              <a:rPr lang="en-US" dirty="0"/>
              <a:t>Q3 (noticeable change): Physicians still more positive than other groups about whether they notice a positive vs negative change – though in this case more that they haven’t noticed a change as opposed a decrease in documentation burden</a:t>
            </a:r>
          </a:p>
          <a:p>
            <a:pPr marL="171450" indent="-171450">
              <a:buFontTx/>
              <a:buChar char="-"/>
            </a:pPr>
            <a:r>
              <a:rPr lang="en-US" dirty="0"/>
              <a:t>Q5: (easy to document): RNs are more likely to endorse that they find it easy to document compared to other groups, especially physicians</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6</a:t>
            </a:fld>
            <a:endParaRPr lang="en-US"/>
          </a:p>
        </p:txBody>
      </p:sp>
    </p:spTree>
    <p:extLst>
      <p:ext uri="{BB962C8B-B14F-4D97-AF65-F5344CB8AC3E}">
        <p14:creationId xmlns:p14="http://schemas.microsoft.com/office/powerpoint/2010/main" val="97611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comparison of male vs female respondents: </a:t>
            </a:r>
          </a:p>
          <a:p>
            <a:r>
              <a:rPr lang="en-US" dirty="0"/>
              <a:t>- Seem to be pretty comparable with maybe female respondents on average more often saying they’ve noticed an increase in </a:t>
            </a:r>
            <a:r>
              <a:rPr lang="en-US" dirty="0" err="1"/>
              <a:t>docburden</a:t>
            </a:r>
            <a:r>
              <a:rPr lang="en-US" dirty="0"/>
              <a:t> (Q3) but also more saying they’re finding it easy to document (Q5, also &gt;3 so they’re saying they agree with the statement that they find it easy to document)</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7</a:t>
            </a:fld>
            <a:endParaRPr lang="en-US"/>
          </a:p>
        </p:txBody>
      </p:sp>
    </p:spTree>
    <p:extLst>
      <p:ext uri="{BB962C8B-B14F-4D97-AF65-F5344CB8AC3E}">
        <p14:creationId xmlns:p14="http://schemas.microsoft.com/office/powerpoint/2010/main" val="189944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comparing groups by years of experience – don’t really see any distinction between groups. </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8</a:t>
            </a:fld>
            <a:endParaRPr lang="en-US"/>
          </a:p>
        </p:txBody>
      </p:sp>
    </p:spTree>
    <p:extLst>
      <p:ext uri="{BB962C8B-B14F-4D97-AF65-F5344CB8AC3E}">
        <p14:creationId xmlns:p14="http://schemas.microsoft.com/office/powerpoint/2010/main" val="31268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with by age group – all seem pretty similar without an obvious difference in trends. </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9</a:t>
            </a:fld>
            <a:endParaRPr lang="en-US"/>
          </a:p>
        </p:txBody>
      </p:sp>
    </p:spTree>
    <p:extLst>
      <p:ext uri="{BB962C8B-B14F-4D97-AF65-F5344CB8AC3E}">
        <p14:creationId xmlns:p14="http://schemas.microsoft.com/office/powerpoint/2010/main" val="234992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by region: Midwest, northeast, south and west: </a:t>
            </a:r>
          </a:p>
          <a:p>
            <a:r>
              <a:rPr lang="en-US" dirty="0"/>
              <a:t>- Previously noted for question 1 (time and effort spent documenting is appropriate) that maybe Midwest respondents are more positive, don’t really see that in the most recent round so would also say we’re not noticing any obvious differences by region. </a:t>
            </a:r>
          </a:p>
          <a:p>
            <a:endParaRPr lang="en-US" dirty="0"/>
          </a:p>
        </p:txBody>
      </p:sp>
      <p:sp>
        <p:nvSpPr>
          <p:cNvPr id="4" name="Slide Number Placeholder 3"/>
          <p:cNvSpPr>
            <a:spLocks noGrp="1"/>
          </p:cNvSpPr>
          <p:nvPr>
            <p:ph type="sldNum" sz="quarter" idx="5"/>
          </p:nvPr>
        </p:nvSpPr>
        <p:spPr/>
        <p:txBody>
          <a:bodyPr/>
          <a:lstStyle/>
          <a:p>
            <a:fld id="{81F923D4-E96F-48FF-A3CE-4717FA47BEF8}" type="slidenum">
              <a:rPr lang="en-US" smtClean="0"/>
              <a:t>10</a:t>
            </a:fld>
            <a:endParaRPr lang="en-US"/>
          </a:p>
        </p:txBody>
      </p:sp>
    </p:spTree>
    <p:extLst>
      <p:ext uri="{BB962C8B-B14F-4D97-AF65-F5344CB8AC3E}">
        <p14:creationId xmlns:p14="http://schemas.microsoft.com/office/powerpoint/2010/main" val="539105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over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075" name="Rectangle 3"/>
          <p:cNvSpPr>
            <a:spLocks noGrp="1" noChangeArrowheads="1"/>
          </p:cNvSpPr>
          <p:nvPr>
            <p:ph type="subTitle" idx="1" hasCustomPrompt="1"/>
          </p:nvPr>
        </p:nvSpPr>
        <p:spPr>
          <a:xfrm>
            <a:off x="737227" y="3524215"/>
            <a:ext cx="4124309" cy="287259"/>
          </a:xfrm>
        </p:spPr>
        <p:txBody>
          <a:bodyPr wrap="square" bIns="0" anchor="t">
            <a:spAutoFit/>
          </a:bodyPr>
          <a:lstStyle>
            <a:lvl1pPr marL="0" indent="0" algn="l">
              <a:buFontTx/>
              <a:buNone/>
              <a:defRPr sz="1867" b="0">
                <a:solidFill>
                  <a:schemeClr val="tx1"/>
                </a:solidFill>
                <a:latin typeface="Roboto Regular"/>
                <a:cs typeface="Roboto Regular"/>
              </a:defRPr>
            </a:lvl1pPr>
          </a:lstStyle>
          <a:p>
            <a:r>
              <a:rPr lang="en-US"/>
              <a:t>Date</a:t>
            </a:r>
          </a:p>
        </p:txBody>
      </p:sp>
      <p:sp>
        <p:nvSpPr>
          <p:cNvPr id="3" name="Text Placeholder 2"/>
          <p:cNvSpPr>
            <a:spLocks noGrp="1"/>
          </p:cNvSpPr>
          <p:nvPr>
            <p:ph type="body" sz="quarter" idx="10" hasCustomPrompt="1"/>
          </p:nvPr>
        </p:nvSpPr>
        <p:spPr>
          <a:xfrm>
            <a:off x="738120" y="1729947"/>
            <a:ext cx="5998603" cy="1482811"/>
          </a:xfrm>
        </p:spPr>
        <p:txBody>
          <a:bodyPr anchor="b"/>
          <a:lstStyle>
            <a:lvl1pPr>
              <a:lnSpc>
                <a:spcPct val="90000"/>
              </a:lnSpc>
              <a:spcBef>
                <a:spcPts val="1333"/>
              </a:spcBef>
              <a:defRPr sz="3733" b="1">
                <a:solidFill>
                  <a:schemeClr val="accent1"/>
                </a:solidFill>
                <a:latin typeface="Roboto Regular"/>
                <a:cs typeface="Roboto Regular"/>
              </a:defRPr>
            </a:lvl1pPr>
            <a:lvl2pPr marL="0" indent="0">
              <a:spcBef>
                <a:spcPts val="1333"/>
              </a:spcBef>
              <a:buNone/>
              <a:defRPr sz="2133" b="0">
                <a:solidFill>
                  <a:schemeClr val="accent2"/>
                </a:solidFill>
                <a:latin typeface="Roboto Light"/>
                <a:cs typeface="Roboto Light"/>
              </a:defRPr>
            </a:lvl2pPr>
          </a:lstStyle>
          <a:p>
            <a:pPr lvl="0"/>
            <a:r>
              <a:rPr lang="en-US"/>
              <a:t>Title</a:t>
            </a:r>
          </a:p>
          <a:p>
            <a:pPr lvl="1"/>
            <a:r>
              <a:rPr lang="en-US"/>
              <a:t>Subtitle</a:t>
            </a: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228753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736876" y="510262"/>
            <a:ext cx="9038693" cy="444567"/>
          </a:xfrm>
        </p:spPr>
        <p:txBody>
          <a:bodyPr/>
          <a:lstStyle/>
          <a:p>
            <a:r>
              <a:rPr lang="en-US"/>
              <a:t>Click to edit Master title style</a:t>
            </a:r>
          </a:p>
        </p:txBody>
      </p:sp>
      <p:sp>
        <p:nvSpPr>
          <p:cNvPr id="9" name="Content Placeholder 8"/>
          <p:cNvSpPr>
            <a:spLocks noGrp="1"/>
          </p:cNvSpPr>
          <p:nvPr>
            <p:ph sz="quarter" idx="12"/>
          </p:nvPr>
        </p:nvSpPr>
        <p:spPr>
          <a:xfrm>
            <a:off x="741406" y="1252343"/>
            <a:ext cx="10709189" cy="1425871"/>
          </a:xfrm>
        </p:spPr>
        <p:txBody>
          <a:bodyPr/>
          <a:lstStyle>
            <a:lvl1pPr>
              <a:defRPr sz="2133"/>
            </a:lvl1pPr>
            <a:lvl2pPr>
              <a:defRPr sz="1600"/>
            </a:lvl2pPr>
            <a:lvl3pPr>
              <a:defRPr sz="1467"/>
            </a:lvl3pPr>
            <a:lvl4pPr>
              <a:defRPr sz="1400"/>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2"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8" name="Content Placeholder 8"/>
          <p:cNvSpPr>
            <a:spLocks noGrp="1"/>
          </p:cNvSpPr>
          <p:nvPr>
            <p:ph sz="quarter" idx="13"/>
          </p:nvPr>
        </p:nvSpPr>
        <p:spPr>
          <a:xfrm>
            <a:off x="743236" y="2892588"/>
            <a:ext cx="10709189" cy="1425871"/>
          </a:xfrm>
        </p:spPr>
        <p:txBody>
          <a:bodyPr/>
          <a:lstStyle>
            <a:lvl1pPr>
              <a:defRPr sz="2133"/>
            </a:lvl1pPr>
            <a:lvl2pPr>
              <a:defRPr sz="1600"/>
            </a:lvl2pPr>
            <a:lvl3pPr>
              <a:defRPr sz="1467"/>
            </a:lvl3pPr>
            <a:lvl4pPr>
              <a:defRPr sz="1400"/>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8"/>
          <p:cNvSpPr>
            <a:spLocks noGrp="1"/>
          </p:cNvSpPr>
          <p:nvPr>
            <p:ph sz="quarter" idx="14"/>
          </p:nvPr>
        </p:nvSpPr>
        <p:spPr>
          <a:xfrm>
            <a:off x="745067" y="4551141"/>
            <a:ext cx="10709189" cy="1425871"/>
          </a:xfrm>
        </p:spPr>
        <p:txBody>
          <a:bodyPr/>
          <a:lstStyle>
            <a:lvl1pPr>
              <a:defRPr sz="2133"/>
            </a:lvl1pPr>
            <a:lvl2pPr>
              <a:defRPr sz="1600"/>
            </a:lvl2pPr>
            <a:lvl3pPr>
              <a:defRPr sz="1467"/>
            </a:lvl3pPr>
            <a:lvl4pPr>
              <a:defRPr sz="1400"/>
            </a:lvl4pPr>
            <a:lvl5pP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461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8194" y="510262"/>
            <a:ext cx="9047377" cy="444567"/>
          </a:xfrm>
        </p:spPr>
        <p:txBody>
          <a:bodyPr/>
          <a:lstStyle/>
          <a:p>
            <a:r>
              <a:rPr lang="en-US"/>
              <a:t>Click to edit Master title style</a:t>
            </a:r>
          </a:p>
        </p:txBody>
      </p:sp>
      <p:sp>
        <p:nvSpPr>
          <p:cNvPr id="8" name="Content Placeholder 7"/>
          <p:cNvSpPr>
            <a:spLocks noGrp="1"/>
          </p:cNvSpPr>
          <p:nvPr>
            <p:ph sz="quarter" idx="12"/>
          </p:nvPr>
        </p:nvSpPr>
        <p:spPr>
          <a:xfrm>
            <a:off x="729442" y="2077767"/>
            <a:ext cx="5232452" cy="3935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p:nvPr>
        </p:nvSpPr>
        <p:spPr>
          <a:xfrm>
            <a:off x="6191458" y="2077767"/>
            <a:ext cx="5232452" cy="3935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6" name="Text Placeholder 5"/>
          <p:cNvSpPr>
            <a:spLocks noGrp="1"/>
          </p:cNvSpPr>
          <p:nvPr>
            <p:ph type="body" sz="quarter" idx="14"/>
          </p:nvPr>
        </p:nvSpPr>
        <p:spPr>
          <a:xfrm>
            <a:off x="6187534" y="1263823"/>
            <a:ext cx="5226452" cy="804789"/>
          </a:xfrm>
        </p:spPr>
        <p:txBody>
          <a:bodyPr/>
          <a:lstStyle>
            <a:lvl1pPr>
              <a:defRPr sz="2667" b="1"/>
            </a:lvl1pPr>
          </a:lstStyle>
          <a:p>
            <a:pPr lvl="0"/>
            <a:r>
              <a:rPr lang="en-US"/>
              <a:t>Click to edit Master text styles</a:t>
            </a:r>
          </a:p>
        </p:txBody>
      </p:sp>
      <p:sp>
        <p:nvSpPr>
          <p:cNvPr id="12" name="Text Placeholder 5"/>
          <p:cNvSpPr>
            <a:spLocks noGrp="1"/>
          </p:cNvSpPr>
          <p:nvPr>
            <p:ph type="body" sz="quarter" idx="15"/>
          </p:nvPr>
        </p:nvSpPr>
        <p:spPr>
          <a:xfrm>
            <a:off x="734085" y="1265652"/>
            <a:ext cx="5226452" cy="804789"/>
          </a:xfrm>
        </p:spPr>
        <p:txBody>
          <a:bodyPr/>
          <a:lstStyle>
            <a:lvl1pPr>
              <a:defRPr sz="2667" b="1"/>
            </a:lvl1pPr>
          </a:lstStyle>
          <a:p>
            <a:pPr lvl="0"/>
            <a:r>
              <a:rPr lang="en-US"/>
              <a:t>Click to edit Master text styles</a:t>
            </a:r>
          </a:p>
        </p:txBody>
      </p:sp>
    </p:spTree>
    <p:extLst>
      <p:ext uri="{BB962C8B-B14F-4D97-AF65-F5344CB8AC3E}">
        <p14:creationId xmlns:p14="http://schemas.microsoft.com/office/powerpoint/2010/main" val="297358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194" y="510262"/>
            <a:ext cx="9047377" cy="444567"/>
          </a:xfrm>
        </p:spPr>
        <p:txBody>
          <a:bodyPr/>
          <a:lstStyle/>
          <a:p>
            <a:r>
              <a:rPr lang="en-US"/>
              <a:t>Click to edit Master title style</a:t>
            </a:r>
          </a:p>
        </p:txBody>
      </p:sp>
      <p:sp>
        <p:nvSpPr>
          <p:cNvPr id="8" name="Content Placeholder 7"/>
          <p:cNvSpPr>
            <a:spLocks noGrp="1"/>
          </p:cNvSpPr>
          <p:nvPr>
            <p:ph sz="quarter" idx="12"/>
          </p:nvPr>
        </p:nvSpPr>
        <p:spPr>
          <a:xfrm>
            <a:off x="729440" y="2471354"/>
            <a:ext cx="3874397" cy="3542268"/>
          </a:xfrm>
        </p:spPr>
        <p:txBody>
          <a:bodyPr/>
          <a:lstStyle>
            <a:lvl1pPr>
              <a:defRPr sz="2133"/>
            </a:lvl1pPr>
            <a:lvl2pPr>
              <a:defRPr sz="1600"/>
            </a:lvl2pPr>
            <a:lvl3pPr>
              <a:defRPr sz="1467"/>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12" name="Text Placeholder 5"/>
          <p:cNvSpPr>
            <a:spLocks noGrp="1"/>
          </p:cNvSpPr>
          <p:nvPr>
            <p:ph type="body" sz="quarter" idx="15"/>
          </p:nvPr>
        </p:nvSpPr>
        <p:spPr>
          <a:xfrm>
            <a:off x="734083" y="1265651"/>
            <a:ext cx="3869955" cy="1205700"/>
          </a:xfrm>
        </p:spPr>
        <p:txBody>
          <a:bodyPr/>
          <a:lstStyle>
            <a:lvl1pPr>
              <a:defRPr sz="2400" b="1"/>
            </a:lvl1pPr>
          </a:lstStyle>
          <a:p>
            <a:pPr lvl="0"/>
            <a:r>
              <a:rPr lang="en-US"/>
              <a:t>Click to edit Master text styles</a:t>
            </a:r>
          </a:p>
        </p:txBody>
      </p:sp>
      <p:sp>
        <p:nvSpPr>
          <p:cNvPr id="4" name="Content Placeholder 3"/>
          <p:cNvSpPr>
            <a:spLocks noGrp="1"/>
          </p:cNvSpPr>
          <p:nvPr>
            <p:ph sz="quarter" idx="16"/>
          </p:nvPr>
        </p:nvSpPr>
        <p:spPr>
          <a:xfrm>
            <a:off x="4832869" y="1263135"/>
            <a:ext cx="6617729" cy="475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5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192" y="510262"/>
            <a:ext cx="9038224" cy="444567"/>
          </a:xfrm>
        </p:spPr>
        <p:txBody>
          <a:bodyPr/>
          <a:lstStyle/>
          <a:p>
            <a:r>
              <a:rPr lang="en-US"/>
              <a:t>Click to edit Master title style</a:t>
            </a:r>
          </a:p>
        </p:txBody>
      </p:sp>
      <p:sp>
        <p:nvSpPr>
          <p:cNvPr id="8" name="Content Placeholder 7"/>
          <p:cNvSpPr>
            <a:spLocks noGrp="1"/>
          </p:cNvSpPr>
          <p:nvPr>
            <p:ph sz="quarter" idx="12"/>
          </p:nvPr>
        </p:nvSpPr>
        <p:spPr>
          <a:xfrm>
            <a:off x="729440" y="2471354"/>
            <a:ext cx="3874397" cy="3542268"/>
          </a:xfrm>
        </p:spPr>
        <p:txBody>
          <a:bodyPr/>
          <a:lstStyle>
            <a:lvl1pPr>
              <a:defRPr sz="2133"/>
            </a:lvl1pPr>
            <a:lvl2pPr>
              <a:defRPr sz="1600"/>
            </a:lvl2pPr>
            <a:lvl3pPr>
              <a:defRPr sz="1467"/>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
        <p:nvSpPr>
          <p:cNvPr id="12" name="Text Placeholder 5"/>
          <p:cNvSpPr>
            <a:spLocks noGrp="1"/>
          </p:cNvSpPr>
          <p:nvPr>
            <p:ph type="body" sz="quarter" idx="15"/>
          </p:nvPr>
        </p:nvSpPr>
        <p:spPr>
          <a:xfrm>
            <a:off x="734083" y="1265651"/>
            <a:ext cx="3869955" cy="1205700"/>
          </a:xfrm>
        </p:spPr>
        <p:txBody>
          <a:bodyPr/>
          <a:lstStyle>
            <a:lvl1pPr>
              <a:defRPr sz="2400" b="1"/>
            </a:lvl1pPr>
          </a:lstStyle>
          <a:p>
            <a:pPr lvl="0"/>
            <a:r>
              <a:rPr lang="en-US"/>
              <a:t>Click to edit Master text styles</a:t>
            </a:r>
          </a:p>
        </p:txBody>
      </p:sp>
      <p:sp>
        <p:nvSpPr>
          <p:cNvPr id="5" name="Picture Placeholder 4"/>
          <p:cNvSpPr>
            <a:spLocks noGrp="1"/>
          </p:cNvSpPr>
          <p:nvPr>
            <p:ph type="pic" sz="quarter" idx="17"/>
          </p:nvPr>
        </p:nvSpPr>
        <p:spPr>
          <a:xfrm>
            <a:off x="4833668" y="1263135"/>
            <a:ext cx="6616929" cy="4750487"/>
          </a:xfrm>
        </p:spPr>
        <p:txBody>
          <a:bodyPr/>
          <a:lstStyle/>
          <a:p>
            <a:r>
              <a:rPr lang="en-US"/>
              <a:t>Click icon to add picture</a:t>
            </a:r>
          </a:p>
        </p:txBody>
      </p:sp>
    </p:spTree>
    <p:extLst>
      <p:ext uri="{BB962C8B-B14F-4D97-AF65-F5344CB8AC3E}">
        <p14:creationId xmlns:p14="http://schemas.microsoft.com/office/powerpoint/2010/main" val="2320322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0"/>
            <a:ext cx="12192000" cy="6858000"/>
          </a:xfrm>
          <a:prstGeom prst="rect">
            <a:avLst/>
          </a:prstGeom>
          <a:solidFill>
            <a:schemeClr val="bg1"/>
          </a:solidFill>
          <a:ln>
            <a:noFill/>
          </a:ln>
        </p:spPr>
        <p:txBody>
          <a:bodyPr wrap="none" anchor="ctr"/>
          <a:lstStyle/>
          <a:p>
            <a:endParaRPr lang="en-US" sz="240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763822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out AMIA">
    <p:spTree>
      <p:nvGrpSpPr>
        <p:cNvPr id="1" name=""/>
        <p:cNvGrpSpPr/>
        <p:nvPr/>
      </p:nvGrpSpPr>
      <p:grpSpPr>
        <a:xfrm>
          <a:off x="0" y="0"/>
          <a:ext cx="0" cy="0"/>
          <a:chOff x="0" y="0"/>
          <a:chExt cx="0" cy="0"/>
        </a:xfrm>
      </p:grpSpPr>
      <p:sp>
        <p:nvSpPr>
          <p:cNvPr id="25" name="Rectangle 24"/>
          <p:cNvSpPr/>
          <p:nvPr/>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err="1">
              <a:solidFill>
                <a:schemeClr val="bg1"/>
              </a:solidFill>
              <a:latin typeface="Roboto Regular"/>
              <a:cs typeface="Roboto Regular"/>
            </a:endParaRPr>
          </a:p>
        </p:txBody>
      </p:sp>
      <p:sp>
        <p:nvSpPr>
          <p:cNvPr id="5" name="Rectangle 4"/>
          <p:cNvSpPr/>
          <p:nvPr/>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err="1">
              <a:solidFill>
                <a:srgbClr val="FFFFFF"/>
              </a:solidFill>
              <a:latin typeface="Roboto Regular"/>
              <a:cs typeface="Roboto Regular"/>
            </a:endParaRPr>
          </a:p>
        </p:txBody>
      </p:sp>
      <p:pic>
        <p:nvPicPr>
          <p:cNvPr id="24" name="Picture 23" descr="speak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330EA680-D336-4FF7-8B7A-9848BB0A1C32}" type="slidenum">
              <a:rPr lang="en-US" smtClean="0"/>
              <a:t>‹#›</a:t>
            </a:fld>
            <a:endParaRPr lang="en-US"/>
          </a:p>
        </p:txBody>
      </p:sp>
      <p:sp>
        <p:nvSpPr>
          <p:cNvPr id="4" name="Footer Placeholder 3"/>
          <p:cNvSpPr>
            <a:spLocks noGrp="1"/>
          </p:cNvSpPr>
          <p:nvPr>
            <p:ph type="ftr" sz="quarter" idx="11"/>
          </p:nvPr>
        </p:nvSpPr>
        <p:spPr>
          <a:xfrm>
            <a:off x="728189" y="6493936"/>
            <a:ext cx="5647215" cy="137601"/>
          </a:xfrm>
        </p:spPr>
        <p:txBody>
          <a:bodyPr/>
          <a:lstStyle>
            <a:lvl1pPr>
              <a:defRPr>
                <a:solidFill>
                  <a:schemeClr val="accent2"/>
                </a:solidFill>
              </a:defRPr>
            </a:lvl1pPr>
          </a:lstStyle>
          <a:p>
            <a:endParaRPr lang="en-US"/>
          </a:p>
        </p:txBody>
      </p:sp>
      <p:pic>
        <p:nvPicPr>
          <p:cNvPr id="15" name="Picture 14" descr="amia-logo_colo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16" name="Picture 15"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9840" y="3659625"/>
            <a:ext cx="120112" cy="231377"/>
          </a:xfrm>
          <a:prstGeom prst="rect">
            <a:avLst/>
          </a:prstGeom>
        </p:spPr>
      </p:pic>
      <p:sp>
        <p:nvSpPr>
          <p:cNvPr id="17" name="Rectangle 16"/>
          <p:cNvSpPr/>
          <p:nvPr/>
        </p:nvSpPr>
        <p:spPr>
          <a:xfrm>
            <a:off x="7851656" y="3584714"/>
            <a:ext cx="2698687" cy="2802947"/>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a:solidFill>
                  <a:schemeClr val="tx1"/>
                </a:solidFill>
                <a:latin typeface="+mn-lt"/>
              </a:rPr>
              <a:t>AMIA</a:t>
            </a:r>
            <a:endParaRPr lang="en-US" sz="2133" b="0">
              <a:solidFill>
                <a:schemeClr val="tx1"/>
              </a:solidFill>
              <a:latin typeface="+mn-lt"/>
              <a:cs typeface="Roboto Regular"/>
            </a:endParaRPr>
          </a:p>
          <a:p>
            <a:pPr>
              <a:spcBef>
                <a:spcPts val="1333"/>
              </a:spcBef>
            </a:pPr>
            <a:r>
              <a:rPr lang="en-US" sz="2133" b="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a:solidFill>
                  <a:schemeClr val="tx1"/>
                </a:solidFill>
                <a:latin typeface="+mn-lt"/>
              </a:rPr>
              <a:t>AMIA</a:t>
            </a:r>
            <a:r>
              <a:rPr lang="en-US" sz="2133" b="0" baseline="0">
                <a:solidFill>
                  <a:schemeClr val="tx1"/>
                </a:solidFill>
                <a:latin typeface="+mn-lt"/>
              </a:rPr>
              <a:t> i</a:t>
            </a:r>
            <a:r>
              <a:rPr lang="en-US" sz="2133" b="0">
                <a:solidFill>
                  <a:schemeClr val="tx1"/>
                </a:solidFill>
                <a:latin typeface="+mn-lt"/>
              </a:rPr>
              <a:t>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1" kern="1200">
                <a:solidFill>
                  <a:schemeClr val="tx1"/>
                </a:solidFill>
                <a:latin typeface="Arial" pitchFamily="34" charset="0"/>
                <a:ea typeface="MS PGothic" pitchFamily="34" charset="-128"/>
                <a:cs typeface="Roboto Regular"/>
              </a:rPr>
              <a:t>www.amia.org</a:t>
            </a:r>
            <a:endParaRPr lang="en-US" sz="2133" b="1" kern="1200">
              <a:solidFill>
                <a:schemeClr val="accent1"/>
              </a:solidFill>
              <a:latin typeface="Arial" pitchFamily="34" charset="0"/>
              <a:ea typeface="MS PGothic" pitchFamily="34" charset="-128"/>
              <a:cs typeface="Roboto Regular"/>
            </a:endParaRPr>
          </a:p>
          <a:p>
            <a:pPr>
              <a:spcBef>
                <a:spcPts val="1333"/>
              </a:spcBef>
            </a:pPr>
            <a:r>
              <a:rPr lang="en-US" sz="2133" b="1" kern="1200">
                <a:solidFill>
                  <a:schemeClr val="accent1"/>
                </a:solidFill>
                <a:latin typeface="Arial" pitchFamily="34" charset="0"/>
                <a:ea typeface="MS PGothic" pitchFamily="34" charset="-128"/>
                <a:cs typeface="Roboto Regular"/>
              </a:rPr>
              <a:t>#</a:t>
            </a:r>
            <a:r>
              <a:rPr lang="en-US" sz="2133" b="1" kern="1200" err="1">
                <a:solidFill>
                  <a:schemeClr val="accent1"/>
                </a:solidFill>
                <a:latin typeface="Arial" pitchFamily="34" charset="0"/>
                <a:ea typeface="MS PGothic" pitchFamily="34" charset="-128"/>
                <a:cs typeface="Roboto Regular"/>
              </a:rPr>
              <a:t>WhyInformatics</a:t>
            </a:r>
            <a:endParaRPr lang="en-US" sz="2133" b="1" kern="1200">
              <a:solidFill>
                <a:schemeClr val="accent1"/>
              </a:solidFill>
              <a:latin typeface="Arial" pitchFamily="34" charset="0"/>
              <a:ea typeface="MS PGothic" pitchFamily="34" charset="-128"/>
              <a:cs typeface="Roboto Regular"/>
            </a:endParaRPr>
          </a:p>
        </p:txBody>
      </p:sp>
      <p:pic>
        <p:nvPicPr>
          <p:cNvPr id="20" name="Picture 19" descr="twitter-xx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025" y="4137562"/>
            <a:ext cx="247940" cy="247940"/>
          </a:xfrm>
          <a:prstGeom prst="rect">
            <a:avLst/>
          </a:prstGeom>
        </p:spPr>
      </p:pic>
      <p:pic>
        <p:nvPicPr>
          <p:cNvPr id="21" name="Picture 20" descr="linkedin-51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9542" y="4619583"/>
            <a:ext cx="200716" cy="200716"/>
          </a:xfrm>
          <a:prstGeom prst="rect">
            <a:avLst/>
          </a:prstGeom>
        </p:spPr>
      </p:pic>
      <p:sp>
        <p:nvSpPr>
          <p:cNvPr id="2" name="TextBox 1"/>
          <p:cNvSpPr txBox="1"/>
          <p:nvPr/>
        </p:nvSpPr>
        <p:spPr>
          <a:xfrm>
            <a:off x="727138" y="3585885"/>
            <a:ext cx="5647764" cy="2297617"/>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1600"/>
              </a:spcBef>
              <a:spcAft>
                <a:spcPct val="0"/>
              </a:spcAft>
              <a:buClrTx/>
              <a:buSzTx/>
              <a:buFontTx/>
              <a:buNone/>
              <a:tabLst/>
              <a:defRPr/>
            </a:pPr>
            <a:r>
              <a:rPr kumimoji="0" lang="en-US" sz="2133" b="0" i="0" u="none" strike="noStrike" kern="0" cap="none" spc="0" normalizeH="0" baseline="0" noProof="0">
                <a:ln>
                  <a:noFill/>
                </a:ln>
                <a:solidFill>
                  <a:prstClr val="black"/>
                </a:solidFill>
                <a:effectLst/>
                <a:uLnTx/>
                <a:uFillTx/>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p:txBody>
      </p:sp>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85966" y="5148106"/>
            <a:ext cx="239053" cy="168175"/>
          </a:xfrm>
          <a:prstGeom prst="rect">
            <a:avLst/>
          </a:prstGeom>
        </p:spPr>
      </p:pic>
    </p:spTree>
    <p:extLst>
      <p:ext uri="{BB962C8B-B14F-4D97-AF65-F5344CB8AC3E}">
        <p14:creationId xmlns:p14="http://schemas.microsoft.com/office/powerpoint/2010/main" val="2364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bout AMIA_Presenter">
    <p:spTree>
      <p:nvGrpSpPr>
        <p:cNvPr id="1" name=""/>
        <p:cNvGrpSpPr/>
        <p:nvPr/>
      </p:nvGrpSpPr>
      <p:grpSpPr>
        <a:xfrm>
          <a:off x="0" y="0"/>
          <a:ext cx="0" cy="0"/>
          <a:chOff x="0" y="0"/>
          <a:chExt cx="0" cy="0"/>
        </a:xfrm>
      </p:grpSpPr>
      <p:sp>
        <p:nvSpPr>
          <p:cNvPr id="25" name="Rectangle 24"/>
          <p:cNvSpPr/>
          <p:nvPr/>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err="1">
              <a:solidFill>
                <a:schemeClr val="bg1"/>
              </a:solidFill>
              <a:latin typeface="Roboto Regular"/>
              <a:cs typeface="Roboto Regular"/>
            </a:endParaRPr>
          </a:p>
        </p:txBody>
      </p:sp>
      <p:sp>
        <p:nvSpPr>
          <p:cNvPr id="5" name="Rectangle 4"/>
          <p:cNvSpPr/>
          <p:nvPr/>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err="1">
              <a:solidFill>
                <a:srgbClr val="FFFFFF"/>
              </a:solidFill>
              <a:latin typeface="Roboto Regular"/>
              <a:cs typeface="Roboto Regular"/>
            </a:endParaRPr>
          </a:p>
        </p:txBody>
      </p:sp>
      <p:pic>
        <p:nvPicPr>
          <p:cNvPr id="24" name="Picture 23" descr="speak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2" name="Title 1"/>
          <p:cNvSpPr>
            <a:spLocks noGrp="1"/>
          </p:cNvSpPr>
          <p:nvPr>
            <p:ph type="title"/>
          </p:nvPr>
        </p:nvSpPr>
        <p:spPr>
          <a:xfrm>
            <a:off x="729441" y="3583913"/>
            <a:ext cx="5645960" cy="410369"/>
          </a:xfrm>
        </p:spPr>
        <p:txBody>
          <a:bodyPr anchor="ctr"/>
          <a:lstStyle>
            <a:lvl1pPr>
              <a:defRPr sz="3200"/>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30EA680-D336-4FF7-8B7A-9848BB0A1C32}" type="slidenum">
              <a:rPr lang="en-US" smtClean="0"/>
              <a:t>‹#›</a:t>
            </a:fld>
            <a:endParaRPr lang="en-US"/>
          </a:p>
        </p:txBody>
      </p:sp>
      <p:sp>
        <p:nvSpPr>
          <p:cNvPr id="4" name="Footer Placeholder 3"/>
          <p:cNvSpPr>
            <a:spLocks noGrp="1"/>
          </p:cNvSpPr>
          <p:nvPr>
            <p:ph type="ftr" sz="quarter" idx="11"/>
          </p:nvPr>
        </p:nvSpPr>
        <p:spPr>
          <a:xfrm>
            <a:off x="728189" y="6493936"/>
            <a:ext cx="5647215" cy="137601"/>
          </a:xfrm>
        </p:spPr>
        <p:txBody>
          <a:bodyPr/>
          <a:lstStyle>
            <a:lvl1pPr>
              <a:defRPr>
                <a:solidFill>
                  <a:schemeClr val="accent2"/>
                </a:solidFill>
              </a:defRPr>
            </a:lvl1pPr>
          </a:lstStyle>
          <a:p>
            <a:endParaRPr lang="en-US"/>
          </a:p>
        </p:txBody>
      </p:sp>
      <p:sp>
        <p:nvSpPr>
          <p:cNvPr id="7" name="Text Placeholder 6"/>
          <p:cNvSpPr>
            <a:spLocks noGrp="1"/>
          </p:cNvSpPr>
          <p:nvPr>
            <p:ph type="body" sz="quarter" idx="12"/>
          </p:nvPr>
        </p:nvSpPr>
        <p:spPr>
          <a:xfrm>
            <a:off x="728137" y="4000505"/>
            <a:ext cx="5649348" cy="493891"/>
          </a:xfrm>
        </p:spPr>
        <p:txBody>
          <a:bodyPr anchor="ctr"/>
          <a:lstStyle>
            <a:lvl1pPr>
              <a:defRPr sz="2400"/>
            </a:lvl1pPr>
          </a:lstStyle>
          <a:p>
            <a:pPr lvl="0"/>
            <a:r>
              <a:rPr lang="en-US"/>
              <a:t>Click to edit Master text styles</a:t>
            </a:r>
          </a:p>
        </p:txBody>
      </p:sp>
      <p:sp>
        <p:nvSpPr>
          <p:cNvPr id="9" name="Text Placeholder 8"/>
          <p:cNvSpPr>
            <a:spLocks noGrp="1"/>
          </p:cNvSpPr>
          <p:nvPr>
            <p:ph type="body" sz="quarter" idx="13" hasCustomPrompt="1"/>
          </p:nvPr>
        </p:nvSpPr>
        <p:spPr>
          <a:xfrm>
            <a:off x="728137" y="4498248"/>
            <a:ext cx="5649348" cy="405371"/>
          </a:xfrm>
        </p:spPr>
        <p:txBody>
          <a:bodyPr anchor="ctr"/>
          <a:lstStyle>
            <a:lvl1pPr algn="l">
              <a:defRPr sz="1600">
                <a:solidFill>
                  <a:schemeClr val="accent2"/>
                </a:solidFill>
              </a:defRPr>
            </a:lvl1pPr>
          </a:lstStyle>
          <a:p>
            <a:pPr lvl="0"/>
            <a:r>
              <a:rPr lang="en-US"/>
              <a:t>CLICK TO EDIT MASTER TEXT STYLES</a:t>
            </a:r>
          </a:p>
        </p:txBody>
      </p:sp>
      <p:sp>
        <p:nvSpPr>
          <p:cNvPr id="11" name="Text Placeholder 10"/>
          <p:cNvSpPr>
            <a:spLocks noGrp="1"/>
          </p:cNvSpPr>
          <p:nvPr>
            <p:ph type="body" sz="quarter" idx="14"/>
          </p:nvPr>
        </p:nvSpPr>
        <p:spPr>
          <a:xfrm>
            <a:off x="728137" y="5284233"/>
            <a:ext cx="5649348" cy="414867"/>
          </a:xfrm>
        </p:spPr>
        <p:txBody>
          <a:bodyPr anchor="ctr"/>
          <a:lstStyle>
            <a:lvl1pPr>
              <a:defRPr sz="1600" b="1">
                <a:solidFill>
                  <a:schemeClr val="accent1"/>
                </a:solidFill>
              </a:defRPr>
            </a:lvl1pPr>
          </a:lstStyle>
          <a:p>
            <a:pPr lvl="0"/>
            <a:r>
              <a:rPr lang="en-US"/>
              <a:t>Click to edit Master text styles</a:t>
            </a:r>
          </a:p>
        </p:txBody>
      </p:sp>
      <p:pic>
        <p:nvPicPr>
          <p:cNvPr id="12" name="Picture 11" descr="amia-logo_colo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9840" y="3659625"/>
            <a:ext cx="120112" cy="231377"/>
          </a:xfrm>
          <a:prstGeom prst="rect">
            <a:avLst/>
          </a:prstGeom>
        </p:spPr>
      </p:pic>
      <p:sp>
        <p:nvSpPr>
          <p:cNvPr id="8" name="Rectangle 7"/>
          <p:cNvSpPr/>
          <p:nvPr/>
        </p:nvSpPr>
        <p:spPr>
          <a:xfrm>
            <a:off x="7851656" y="3584714"/>
            <a:ext cx="2698687" cy="2802947"/>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a:solidFill>
                  <a:schemeClr val="tx1"/>
                </a:solidFill>
                <a:latin typeface="+mn-lt"/>
              </a:rPr>
              <a:t>AMIA</a:t>
            </a:r>
            <a:endParaRPr lang="en-US" sz="2133" b="0">
              <a:solidFill>
                <a:schemeClr val="tx1"/>
              </a:solidFill>
              <a:latin typeface="+mn-lt"/>
              <a:cs typeface="Roboto Regular"/>
            </a:endParaRPr>
          </a:p>
          <a:p>
            <a:pPr>
              <a:spcBef>
                <a:spcPts val="1333"/>
              </a:spcBef>
            </a:pPr>
            <a:r>
              <a:rPr lang="en-US" sz="2133" b="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a:solidFill>
                  <a:schemeClr val="tx1"/>
                </a:solidFill>
                <a:latin typeface="+mn-lt"/>
              </a:rPr>
              <a:t>AMIA</a:t>
            </a:r>
            <a:r>
              <a:rPr lang="en-US" sz="2133" b="0" baseline="0">
                <a:solidFill>
                  <a:schemeClr val="tx1"/>
                </a:solidFill>
                <a:latin typeface="+mn-lt"/>
              </a:rPr>
              <a:t> i</a:t>
            </a:r>
            <a:r>
              <a:rPr lang="en-US" sz="2133" b="0">
                <a:solidFill>
                  <a:schemeClr val="tx1"/>
                </a:solidFill>
                <a:latin typeface="+mn-lt"/>
              </a:rPr>
              <a:t>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1" kern="1200">
                <a:solidFill>
                  <a:schemeClr val="tx1"/>
                </a:solidFill>
                <a:latin typeface="Arial" pitchFamily="34" charset="0"/>
                <a:ea typeface="MS PGothic" pitchFamily="34" charset="-128"/>
                <a:cs typeface="Roboto Regular"/>
              </a:rPr>
              <a:t>www.amia.org</a:t>
            </a:r>
            <a:endParaRPr lang="en-US" sz="2133" b="1" kern="1200">
              <a:solidFill>
                <a:schemeClr val="accent1"/>
              </a:solidFill>
              <a:latin typeface="Arial" pitchFamily="34" charset="0"/>
              <a:ea typeface="MS PGothic" pitchFamily="34" charset="-128"/>
              <a:cs typeface="Roboto Regular"/>
            </a:endParaRPr>
          </a:p>
          <a:p>
            <a:pPr>
              <a:spcBef>
                <a:spcPts val="1333"/>
              </a:spcBef>
            </a:pPr>
            <a:r>
              <a:rPr lang="en-US" sz="2133" b="1" kern="1200">
                <a:solidFill>
                  <a:schemeClr val="accent1"/>
                </a:solidFill>
                <a:latin typeface="Arial" pitchFamily="34" charset="0"/>
                <a:ea typeface="MS PGothic" pitchFamily="34" charset="-128"/>
                <a:cs typeface="Roboto Regular"/>
              </a:rPr>
              <a:t>#</a:t>
            </a:r>
            <a:r>
              <a:rPr lang="en-US" sz="2133" b="1" kern="1200" err="1">
                <a:solidFill>
                  <a:schemeClr val="accent1"/>
                </a:solidFill>
                <a:latin typeface="Arial" pitchFamily="34" charset="0"/>
                <a:ea typeface="MS PGothic" pitchFamily="34" charset="-128"/>
                <a:cs typeface="Roboto Regular"/>
              </a:rPr>
              <a:t>WhyInformatics</a:t>
            </a:r>
            <a:endParaRPr lang="en-US" sz="2133" b="1" kern="1200">
              <a:solidFill>
                <a:schemeClr val="accent1"/>
              </a:solidFill>
              <a:latin typeface="Arial" pitchFamily="34" charset="0"/>
              <a:ea typeface="MS PGothic" pitchFamily="34" charset="-128"/>
              <a:cs typeface="Roboto Regular"/>
            </a:endParaRPr>
          </a:p>
        </p:txBody>
      </p:sp>
      <p:pic>
        <p:nvPicPr>
          <p:cNvPr id="10" name="Picture 9" descr="twitter-xx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025" y="4137562"/>
            <a:ext cx="247940" cy="247940"/>
          </a:xfrm>
          <a:prstGeom prst="rect">
            <a:avLst/>
          </a:prstGeom>
        </p:spPr>
      </p:pic>
      <p:pic>
        <p:nvPicPr>
          <p:cNvPr id="18" name="Picture 17" descr="linkedin-51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9542" y="4619583"/>
            <a:ext cx="200716" cy="200716"/>
          </a:xfrm>
          <a:prstGeom prst="rect">
            <a:avLst/>
          </a:prstGeom>
        </p:spPr>
      </p:pic>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85966" y="5148106"/>
            <a:ext cx="239053" cy="168175"/>
          </a:xfrm>
          <a:prstGeom prst="rect">
            <a:avLst/>
          </a:prstGeom>
        </p:spPr>
      </p:pic>
    </p:spTree>
    <p:extLst>
      <p:ext uri="{BB962C8B-B14F-4D97-AF65-F5344CB8AC3E}">
        <p14:creationId xmlns:p14="http://schemas.microsoft.com/office/powerpoint/2010/main" val="355313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over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075" name="Rectangle 3"/>
          <p:cNvSpPr>
            <a:spLocks noGrp="1" noChangeArrowheads="1"/>
          </p:cNvSpPr>
          <p:nvPr>
            <p:ph type="subTitle" idx="1" hasCustomPrompt="1"/>
          </p:nvPr>
        </p:nvSpPr>
        <p:spPr>
          <a:xfrm>
            <a:off x="737227" y="3524215"/>
            <a:ext cx="4124309" cy="287259"/>
          </a:xfrm>
        </p:spPr>
        <p:txBody>
          <a:bodyPr wrap="square" bIns="0" anchor="t">
            <a:spAutoFit/>
          </a:bodyPr>
          <a:lstStyle>
            <a:lvl1pPr marL="0" indent="0" algn="l">
              <a:buFontTx/>
              <a:buNone/>
              <a:defRPr sz="1867"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738120" y="1729947"/>
            <a:ext cx="5998603" cy="1482811"/>
          </a:xfrm>
        </p:spPr>
        <p:txBody>
          <a:bodyPr anchor="b"/>
          <a:lstStyle>
            <a:lvl1pPr>
              <a:lnSpc>
                <a:spcPct val="90000"/>
              </a:lnSpc>
              <a:spcBef>
                <a:spcPts val="1333"/>
              </a:spcBef>
              <a:defRPr sz="3733" b="1">
                <a:solidFill>
                  <a:schemeClr val="accent1"/>
                </a:solidFill>
                <a:latin typeface="Roboto Regular"/>
                <a:cs typeface="Roboto Regular"/>
              </a:defRPr>
            </a:lvl1pPr>
            <a:lvl2pPr marL="0" indent="0">
              <a:spcBef>
                <a:spcPts val="1333"/>
              </a:spcBef>
              <a:buNone/>
              <a:defRPr sz="2133"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389442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holding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4" name="TextBox 3"/>
          <p:cNvSpPr txBox="1"/>
          <p:nvPr userDrawn="1"/>
        </p:nvSpPr>
        <p:spPr>
          <a:xfrm>
            <a:off x="1962986" y="1813573"/>
            <a:ext cx="7450669" cy="1107996"/>
          </a:xfrm>
          <a:prstGeom prst="rect">
            <a:avLst/>
          </a:prstGeom>
          <a:noFill/>
        </p:spPr>
        <p:txBody>
          <a:bodyPr wrap="square" lIns="0" tIns="60960" rIns="0" bIns="60960" rtlCol="0">
            <a:spAutoFit/>
          </a:bodyPr>
          <a:lstStyle/>
          <a:p>
            <a:pPr>
              <a:lnSpc>
                <a:spcPct val="100000"/>
              </a:lnSpc>
            </a:pPr>
            <a:r>
              <a:rPr lang="en-US" sz="3200" b="1" dirty="0">
                <a:solidFill>
                  <a:schemeClr val="accent1"/>
                </a:solidFill>
                <a:latin typeface="Roboto Regular"/>
                <a:cs typeface="Roboto Regular"/>
              </a:rPr>
              <a:t>Discovering</a:t>
            </a:r>
            <a:r>
              <a:rPr lang="en-US" sz="3200" dirty="0">
                <a:solidFill>
                  <a:schemeClr val="accent1"/>
                </a:solidFill>
                <a:latin typeface="Roboto Regular"/>
                <a:cs typeface="Roboto Regular"/>
              </a:rPr>
              <a:t> health insights.</a:t>
            </a:r>
          </a:p>
          <a:p>
            <a:pPr marL="0" marR="0" indent="0" algn="l" defTabSz="1219170" rtl="0" eaLnBrk="1" fontAlgn="base" latinLnBrk="0" hangingPunct="1">
              <a:lnSpc>
                <a:spcPct val="100000"/>
              </a:lnSpc>
              <a:spcBef>
                <a:spcPct val="0"/>
              </a:spcBef>
              <a:spcAft>
                <a:spcPct val="0"/>
              </a:spcAft>
              <a:buClrTx/>
              <a:buSzTx/>
              <a:buFontTx/>
              <a:buNone/>
              <a:tabLst/>
              <a:defRPr/>
            </a:pPr>
            <a:r>
              <a:rPr lang="en-US" sz="3200" b="1" dirty="0">
                <a:solidFill>
                  <a:schemeClr val="accent1"/>
                </a:solidFill>
                <a:latin typeface="Roboto Regular"/>
                <a:cs typeface="Roboto Regular"/>
              </a:rPr>
              <a:t>Accelerating </a:t>
            </a:r>
            <a:r>
              <a:rPr lang="en-US" sz="3200" dirty="0">
                <a:solidFill>
                  <a:schemeClr val="accent1"/>
                </a:solidFill>
                <a:latin typeface="Roboto Regular"/>
                <a:cs typeface="Roboto Regular"/>
              </a:rPr>
              <a:t>healthcare</a:t>
            </a:r>
            <a:r>
              <a:rPr lang="en-US" sz="3200" baseline="0" dirty="0">
                <a:solidFill>
                  <a:schemeClr val="accent1"/>
                </a:solidFill>
                <a:latin typeface="Roboto Regular"/>
                <a:cs typeface="Roboto Regular"/>
              </a:rPr>
              <a:t> transformation.</a:t>
            </a:r>
            <a:endParaRPr lang="en-US" sz="3200" dirty="0">
              <a:solidFill>
                <a:schemeClr val="accent1"/>
              </a:solidFill>
              <a:latin typeface="Roboto Regular"/>
              <a:cs typeface="Roboto Regular"/>
            </a:endParaRP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2938025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Speak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075" name="Rectangle 3"/>
          <p:cNvSpPr>
            <a:spLocks noGrp="1" noChangeArrowheads="1"/>
          </p:cNvSpPr>
          <p:nvPr>
            <p:ph type="subTitle" idx="1" hasCustomPrompt="1"/>
          </p:nvPr>
        </p:nvSpPr>
        <p:spPr>
          <a:xfrm>
            <a:off x="737227" y="3176691"/>
            <a:ext cx="5274659" cy="1162712"/>
          </a:xfrm>
        </p:spPr>
        <p:txBody>
          <a:bodyPr wrap="square" bIns="0" anchor="t">
            <a:spAutoFit/>
          </a:bodyPr>
          <a:lstStyle>
            <a:lvl1pPr marL="0" indent="0" algn="l">
              <a:spcBef>
                <a:spcPts val="533"/>
              </a:spcBef>
              <a:buFontTx/>
              <a:buNone/>
              <a:defRPr sz="2400" b="1">
                <a:solidFill>
                  <a:schemeClr val="tx1"/>
                </a:solidFill>
                <a:latin typeface="Arial"/>
                <a:cs typeface="Arial"/>
              </a:defRPr>
            </a:lvl1pPr>
            <a:lvl2pPr marL="0" indent="0">
              <a:spcBef>
                <a:spcPts val="533"/>
              </a:spcBef>
              <a:buNone/>
              <a:defRPr sz="2133"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738122" y="1367633"/>
            <a:ext cx="7906276"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66294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Holding Slide">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holding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4" name="TextBox 3"/>
          <p:cNvSpPr txBox="1"/>
          <p:nvPr/>
        </p:nvSpPr>
        <p:spPr>
          <a:xfrm>
            <a:off x="1962986" y="1813573"/>
            <a:ext cx="7450669" cy="1107996"/>
          </a:xfrm>
          <a:prstGeom prst="rect">
            <a:avLst/>
          </a:prstGeom>
          <a:noFill/>
        </p:spPr>
        <p:txBody>
          <a:bodyPr wrap="square" lIns="0" tIns="60960" rIns="0" bIns="60960" rtlCol="0">
            <a:spAutoFit/>
          </a:bodyPr>
          <a:lstStyle/>
          <a:p>
            <a:pPr>
              <a:lnSpc>
                <a:spcPct val="100000"/>
              </a:lnSpc>
            </a:pPr>
            <a:r>
              <a:rPr lang="en-US" sz="3200" b="1">
                <a:solidFill>
                  <a:schemeClr val="accent1"/>
                </a:solidFill>
                <a:latin typeface="Roboto Regular"/>
                <a:cs typeface="Roboto Regular"/>
              </a:rPr>
              <a:t>Discovering</a:t>
            </a:r>
            <a:r>
              <a:rPr lang="en-US" sz="3200">
                <a:solidFill>
                  <a:schemeClr val="accent1"/>
                </a:solidFill>
                <a:latin typeface="Roboto Regular"/>
                <a:cs typeface="Roboto Regular"/>
              </a:rPr>
              <a:t> health insights.</a:t>
            </a:r>
          </a:p>
          <a:p>
            <a:pPr marL="0" marR="0" indent="0" algn="l" defTabSz="1219170" rtl="0" eaLnBrk="1" fontAlgn="base" latinLnBrk="0" hangingPunct="1">
              <a:lnSpc>
                <a:spcPct val="100000"/>
              </a:lnSpc>
              <a:spcBef>
                <a:spcPct val="0"/>
              </a:spcBef>
              <a:spcAft>
                <a:spcPct val="0"/>
              </a:spcAft>
              <a:buClrTx/>
              <a:buSzTx/>
              <a:buFontTx/>
              <a:buNone/>
              <a:tabLst/>
              <a:defRPr/>
            </a:pPr>
            <a:r>
              <a:rPr lang="en-US" sz="3200" b="1">
                <a:solidFill>
                  <a:schemeClr val="accent1"/>
                </a:solidFill>
                <a:latin typeface="Roboto Regular"/>
                <a:cs typeface="Roboto Regular"/>
              </a:rPr>
              <a:t>Accelerating </a:t>
            </a:r>
            <a:r>
              <a:rPr lang="en-US" sz="3200">
                <a:solidFill>
                  <a:schemeClr val="accent1"/>
                </a:solidFill>
                <a:latin typeface="Roboto Regular"/>
                <a:cs typeface="Roboto Regular"/>
              </a:rPr>
              <a:t>healthcare</a:t>
            </a:r>
            <a:r>
              <a:rPr lang="en-US" sz="3200" baseline="0">
                <a:solidFill>
                  <a:schemeClr val="accent1"/>
                </a:solidFill>
                <a:latin typeface="Roboto Regular"/>
                <a:cs typeface="Roboto Regular"/>
              </a:rPr>
              <a:t> transformation.</a:t>
            </a:r>
            <a:endParaRPr lang="en-US" sz="3200">
              <a:solidFill>
                <a:schemeClr val="accent1"/>
              </a:solidFill>
              <a:latin typeface="Roboto Regular"/>
              <a:cs typeface="Roboto Regular"/>
            </a:endParaRP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3263667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Speaker_Extra Space">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980"/>
            <a:ext cx="12192000" cy="6858000"/>
          </a:xfrm>
          <a:prstGeom prst="rect">
            <a:avLst/>
          </a:prstGeom>
        </p:spPr>
      </p:pic>
      <p:sp>
        <p:nvSpPr>
          <p:cNvPr id="3075" name="Rectangle 3"/>
          <p:cNvSpPr>
            <a:spLocks noGrp="1" noChangeArrowheads="1"/>
          </p:cNvSpPr>
          <p:nvPr>
            <p:ph type="subTitle" idx="1" hasCustomPrompt="1"/>
          </p:nvPr>
        </p:nvSpPr>
        <p:spPr>
          <a:xfrm>
            <a:off x="737227" y="3101392"/>
            <a:ext cx="10619621" cy="601875"/>
          </a:xfrm>
        </p:spPr>
        <p:txBody>
          <a:bodyPr wrap="square" bIns="0" anchor="t">
            <a:spAutoFit/>
          </a:bodyPr>
          <a:lstStyle>
            <a:lvl1pPr marL="0" indent="0" algn="l">
              <a:spcBef>
                <a:spcPts val="533"/>
              </a:spcBef>
              <a:buFontTx/>
              <a:buNone/>
              <a:defRPr sz="1867" b="1">
                <a:solidFill>
                  <a:schemeClr val="tx1"/>
                </a:solidFill>
                <a:latin typeface="Arial"/>
                <a:cs typeface="Arial"/>
              </a:defRPr>
            </a:lvl1pPr>
            <a:lvl2pPr marL="0" indent="0">
              <a:spcBef>
                <a:spcPts val="533"/>
              </a:spcBef>
              <a:buNone/>
              <a:defRPr sz="1600" baseline="0"/>
            </a:lvl2pPr>
          </a:lstStyle>
          <a:p>
            <a:r>
              <a:rPr lang="en-US" dirty="0"/>
              <a:t>Speaker</a:t>
            </a:r>
          </a:p>
          <a:p>
            <a:pPr lvl="1"/>
            <a:r>
              <a:rPr lang="en-US" dirty="0"/>
              <a:t>Institution</a:t>
            </a:r>
          </a:p>
        </p:txBody>
      </p:sp>
      <p:sp>
        <p:nvSpPr>
          <p:cNvPr id="3" name="Text Placeholder 2"/>
          <p:cNvSpPr>
            <a:spLocks noGrp="1"/>
          </p:cNvSpPr>
          <p:nvPr>
            <p:ph type="body" sz="quarter" idx="10" hasCustomPrompt="1"/>
          </p:nvPr>
        </p:nvSpPr>
        <p:spPr>
          <a:xfrm>
            <a:off x="738122" y="1367633"/>
            <a:ext cx="10618727"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208548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final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 name="Text Placeholder 2"/>
          <p:cNvSpPr>
            <a:spLocks noGrp="1"/>
          </p:cNvSpPr>
          <p:nvPr>
            <p:ph type="body" sz="quarter" idx="10" hasCustomPrompt="1"/>
          </p:nvPr>
        </p:nvSpPr>
        <p:spPr>
          <a:xfrm>
            <a:off x="3716867" y="1679147"/>
            <a:ext cx="4755523" cy="1482811"/>
          </a:xfrm>
        </p:spPr>
        <p:txBody>
          <a:bodyPr anchor="t"/>
          <a:lstStyle>
            <a:lvl1pPr algn="ctr">
              <a:lnSpc>
                <a:spcPct val="90000"/>
              </a:lnSpc>
              <a:spcBef>
                <a:spcPts val="1333"/>
              </a:spcBef>
              <a:defRPr sz="5333" b="1">
                <a:solidFill>
                  <a:schemeClr val="accent1"/>
                </a:solidFill>
                <a:latin typeface="Roboto Regular"/>
                <a:cs typeface="Roboto Regular"/>
              </a:defRPr>
            </a:lvl1pPr>
            <a:lvl2pPr marL="0" indent="0" algn="ctr">
              <a:spcBef>
                <a:spcPts val="1333"/>
              </a:spcBef>
              <a:buNone/>
              <a:defRPr sz="32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67784" y="512562"/>
            <a:ext cx="1510269" cy="383065"/>
          </a:xfrm>
          <a:prstGeom prst="rect">
            <a:avLst/>
          </a:prstGeom>
        </p:spPr>
      </p:pic>
    </p:spTree>
    <p:extLst>
      <p:ext uri="{BB962C8B-B14F-4D97-AF65-F5344CB8AC3E}">
        <p14:creationId xmlns:p14="http://schemas.microsoft.com/office/powerpoint/2010/main" val="1773570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18950"/>
            <a:ext cx="9045261" cy="444567"/>
          </a:xfrm>
        </p:spPr>
        <p:txBody>
          <a:bodyPr/>
          <a:lstStyle/>
          <a:p>
            <a:r>
              <a:rPr lang="en-US" dirty="0"/>
              <a:t>Click to edit Master title style</a:t>
            </a:r>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Tree>
    <p:extLst>
      <p:ext uri="{BB962C8B-B14F-4D97-AF65-F5344CB8AC3E}">
        <p14:creationId xmlns:p14="http://schemas.microsoft.com/office/powerpoint/2010/main" val="355325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9439" y="518949"/>
            <a:ext cx="9046132" cy="444567"/>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4"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Tree>
    <p:extLst>
      <p:ext uri="{BB962C8B-B14F-4D97-AF65-F5344CB8AC3E}">
        <p14:creationId xmlns:p14="http://schemas.microsoft.com/office/powerpoint/2010/main" val="441205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8194" y="510262"/>
            <a:ext cx="9047377" cy="444567"/>
          </a:xfrm>
        </p:spPr>
        <p:txBody>
          <a:bodyPr/>
          <a:lstStyle/>
          <a:p>
            <a:r>
              <a:rPr lang="en-US" dirty="0"/>
              <a:t>Click to edit Master title style</a:t>
            </a:r>
          </a:p>
        </p:txBody>
      </p:sp>
      <p:sp>
        <p:nvSpPr>
          <p:cNvPr id="8" name="Content Placeholder 7"/>
          <p:cNvSpPr>
            <a:spLocks noGrp="1"/>
          </p:cNvSpPr>
          <p:nvPr>
            <p:ph sz="quarter" idx="12"/>
          </p:nvPr>
        </p:nvSpPr>
        <p:spPr>
          <a:xfrm>
            <a:off x="729442" y="1261024"/>
            <a:ext cx="5232452" cy="4752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6191458" y="1261024"/>
            <a:ext cx="5232452" cy="475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Tree>
    <p:extLst>
      <p:ext uri="{BB962C8B-B14F-4D97-AF65-F5344CB8AC3E}">
        <p14:creationId xmlns:p14="http://schemas.microsoft.com/office/powerpoint/2010/main" val="1949407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36878" y="510262"/>
            <a:ext cx="9029540" cy="444567"/>
          </a:xfrm>
        </p:spPr>
        <p:txBody>
          <a:bodyPr/>
          <a:lstStyle/>
          <a:p>
            <a:r>
              <a:rPr lang="en-US" dirty="0"/>
              <a:t>Click to edit Master title style</a:t>
            </a:r>
          </a:p>
        </p:txBody>
      </p:sp>
      <p:sp>
        <p:nvSpPr>
          <p:cNvPr id="9" name="Content Placeholder 8"/>
          <p:cNvSpPr>
            <a:spLocks noGrp="1"/>
          </p:cNvSpPr>
          <p:nvPr>
            <p:ph sz="quarter" idx="12"/>
          </p:nvPr>
        </p:nvSpPr>
        <p:spPr>
          <a:xfrm>
            <a:off x="741405" y="1252341"/>
            <a:ext cx="3391683" cy="4761281"/>
          </a:xfrm>
        </p:spPr>
        <p:txBody>
          <a:bodyPr/>
          <a:lstStyle>
            <a:lvl1pPr>
              <a:defRPr sz="2667"/>
            </a:lvl1pPr>
            <a:lvl2pPr>
              <a:defRPr sz="2133"/>
            </a:lvl2pPr>
            <a:lvl3pPr>
              <a:defRPr sz="1867"/>
            </a:lvl3pPr>
            <a:lvl4pPr>
              <a:defRPr sz="1600"/>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4374283"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8032728"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2"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Tree>
    <p:extLst>
      <p:ext uri="{BB962C8B-B14F-4D97-AF65-F5344CB8AC3E}">
        <p14:creationId xmlns:p14="http://schemas.microsoft.com/office/powerpoint/2010/main" val="4221549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736876" y="510262"/>
            <a:ext cx="9038693" cy="444567"/>
          </a:xfrm>
        </p:spPr>
        <p:txBody>
          <a:bodyPr/>
          <a:lstStyle/>
          <a:p>
            <a:r>
              <a:rPr lang="en-US" dirty="0"/>
              <a:t>Click to edit Master title style</a:t>
            </a:r>
          </a:p>
        </p:txBody>
      </p:sp>
      <p:sp>
        <p:nvSpPr>
          <p:cNvPr id="9" name="Content Placeholder 8"/>
          <p:cNvSpPr>
            <a:spLocks noGrp="1"/>
          </p:cNvSpPr>
          <p:nvPr>
            <p:ph sz="quarter" idx="12"/>
          </p:nvPr>
        </p:nvSpPr>
        <p:spPr>
          <a:xfrm>
            <a:off x="741406" y="1252343"/>
            <a:ext cx="10709189" cy="1425871"/>
          </a:xfrm>
        </p:spPr>
        <p:txBody>
          <a:bodyPr/>
          <a:lstStyle>
            <a:lvl1pPr>
              <a:defRPr sz="2133"/>
            </a:lvl1pPr>
            <a:lvl2pPr>
              <a:defRPr sz="1600"/>
            </a:lvl2pPr>
            <a:lvl3pPr>
              <a:defRPr sz="1467"/>
            </a:lvl3pPr>
            <a:lvl4pPr>
              <a:defRPr sz="1400"/>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2"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
        <p:nvSpPr>
          <p:cNvPr id="8" name="Content Placeholder 8"/>
          <p:cNvSpPr>
            <a:spLocks noGrp="1"/>
          </p:cNvSpPr>
          <p:nvPr>
            <p:ph sz="quarter" idx="13"/>
          </p:nvPr>
        </p:nvSpPr>
        <p:spPr>
          <a:xfrm>
            <a:off x="743236" y="2892588"/>
            <a:ext cx="10709189" cy="1425871"/>
          </a:xfrm>
        </p:spPr>
        <p:txBody>
          <a:bodyPr/>
          <a:lstStyle>
            <a:lvl1pPr>
              <a:defRPr sz="2133"/>
            </a:lvl1pPr>
            <a:lvl2pPr>
              <a:defRPr sz="1600"/>
            </a:lvl2pPr>
            <a:lvl3pPr>
              <a:defRPr sz="1467"/>
            </a:lvl3pPr>
            <a:lvl4pPr>
              <a:defRPr sz="1400"/>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745067" y="4551141"/>
            <a:ext cx="10709189" cy="1425871"/>
          </a:xfrm>
        </p:spPr>
        <p:txBody>
          <a:bodyPr/>
          <a:lstStyle>
            <a:lvl1pPr>
              <a:defRPr sz="2133"/>
            </a:lvl1pPr>
            <a:lvl2pPr>
              <a:defRPr sz="1600"/>
            </a:lvl2pPr>
            <a:lvl3pPr>
              <a:defRPr sz="1467"/>
            </a:lvl3pPr>
            <a:lvl4pPr>
              <a:defRPr sz="1400"/>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27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8194" y="510262"/>
            <a:ext cx="9047377" cy="444567"/>
          </a:xfrm>
        </p:spPr>
        <p:txBody>
          <a:bodyPr/>
          <a:lstStyle/>
          <a:p>
            <a:r>
              <a:rPr lang="en-US" dirty="0"/>
              <a:t>Click to edit Master title style</a:t>
            </a:r>
          </a:p>
        </p:txBody>
      </p:sp>
      <p:sp>
        <p:nvSpPr>
          <p:cNvPr id="8" name="Content Placeholder 7"/>
          <p:cNvSpPr>
            <a:spLocks noGrp="1"/>
          </p:cNvSpPr>
          <p:nvPr>
            <p:ph sz="quarter" idx="12"/>
          </p:nvPr>
        </p:nvSpPr>
        <p:spPr>
          <a:xfrm>
            <a:off x="729442" y="2077767"/>
            <a:ext cx="5232452" cy="3935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6191458" y="2077767"/>
            <a:ext cx="5232452" cy="3935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
        <p:nvSpPr>
          <p:cNvPr id="6" name="Text Placeholder 5"/>
          <p:cNvSpPr>
            <a:spLocks noGrp="1"/>
          </p:cNvSpPr>
          <p:nvPr>
            <p:ph type="body" sz="quarter" idx="14"/>
          </p:nvPr>
        </p:nvSpPr>
        <p:spPr>
          <a:xfrm>
            <a:off x="6187534" y="1263823"/>
            <a:ext cx="5226452" cy="804789"/>
          </a:xfrm>
        </p:spPr>
        <p:txBody>
          <a:bodyPr/>
          <a:lstStyle>
            <a:lvl1pPr>
              <a:defRPr sz="2667" b="1"/>
            </a:lvl1pPr>
          </a:lstStyle>
          <a:p>
            <a:pPr lvl="0"/>
            <a:r>
              <a:rPr lang="en-US" dirty="0"/>
              <a:t>Click to edit Master text styles</a:t>
            </a:r>
          </a:p>
        </p:txBody>
      </p:sp>
      <p:sp>
        <p:nvSpPr>
          <p:cNvPr id="12" name="Text Placeholder 5"/>
          <p:cNvSpPr>
            <a:spLocks noGrp="1"/>
          </p:cNvSpPr>
          <p:nvPr>
            <p:ph type="body" sz="quarter" idx="15"/>
          </p:nvPr>
        </p:nvSpPr>
        <p:spPr>
          <a:xfrm>
            <a:off x="734085" y="1265652"/>
            <a:ext cx="5226452" cy="804789"/>
          </a:xfrm>
        </p:spPr>
        <p:txBody>
          <a:bodyPr/>
          <a:lstStyle>
            <a:lvl1pPr>
              <a:defRPr sz="2667" b="1"/>
            </a:lvl1pPr>
          </a:lstStyle>
          <a:p>
            <a:pPr lvl="0"/>
            <a:r>
              <a:rPr lang="en-US" dirty="0"/>
              <a:t>Click to edit Master text styles</a:t>
            </a:r>
          </a:p>
        </p:txBody>
      </p:sp>
    </p:spTree>
    <p:extLst>
      <p:ext uri="{BB962C8B-B14F-4D97-AF65-F5344CB8AC3E}">
        <p14:creationId xmlns:p14="http://schemas.microsoft.com/office/powerpoint/2010/main" val="51436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194" y="510262"/>
            <a:ext cx="9047377" cy="444567"/>
          </a:xfrm>
        </p:spPr>
        <p:txBody>
          <a:bodyPr/>
          <a:lstStyle/>
          <a:p>
            <a:r>
              <a:rPr lang="en-US" dirty="0"/>
              <a:t>Click to edit Master title style</a:t>
            </a:r>
          </a:p>
        </p:txBody>
      </p:sp>
      <p:sp>
        <p:nvSpPr>
          <p:cNvPr id="8" name="Content Placeholder 7"/>
          <p:cNvSpPr>
            <a:spLocks noGrp="1"/>
          </p:cNvSpPr>
          <p:nvPr>
            <p:ph sz="quarter" idx="12"/>
          </p:nvPr>
        </p:nvSpPr>
        <p:spPr>
          <a:xfrm>
            <a:off x="729440" y="2471354"/>
            <a:ext cx="3874397" cy="3542268"/>
          </a:xfrm>
        </p:spPr>
        <p:txBody>
          <a:bodyPr/>
          <a:lstStyle>
            <a:lvl1pPr>
              <a:defRPr sz="2133"/>
            </a:lvl1pPr>
            <a:lvl2pPr>
              <a:defRPr sz="1600"/>
            </a:lvl2pPr>
            <a:lvl3pPr>
              <a:defRPr sz="1467"/>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
        <p:nvSpPr>
          <p:cNvPr id="12" name="Text Placeholder 5"/>
          <p:cNvSpPr>
            <a:spLocks noGrp="1"/>
          </p:cNvSpPr>
          <p:nvPr>
            <p:ph type="body" sz="quarter" idx="15"/>
          </p:nvPr>
        </p:nvSpPr>
        <p:spPr>
          <a:xfrm>
            <a:off x="734083" y="1265651"/>
            <a:ext cx="3869955" cy="1205700"/>
          </a:xfrm>
        </p:spPr>
        <p:txBody>
          <a:bodyPr/>
          <a:lstStyle>
            <a:lvl1pPr>
              <a:defRPr sz="2400" b="1"/>
            </a:lvl1pPr>
          </a:lstStyle>
          <a:p>
            <a:pPr lvl="0"/>
            <a:r>
              <a:rPr lang="en-US" dirty="0"/>
              <a:t>Click to edit Master text styles</a:t>
            </a:r>
          </a:p>
        </p:txBody>
      </p:sp>
      <p:sp>
        <p:nvSpPr>
          <p:cNvPr id="4" name="Content Placeholder 3"/>
          <p:cNvSpPr>
            <a:spLocks noGrp="1"/>
          </p:cNvSpPr>
          <p:nvPr>
            <p:ph sz="quarter" idx="16"/>
          </p:nvPr>
        </p:nvSpPr>
        <p:spPr>
          <a:xfrm>
            <a:off x="4832869" y="1263135"/>
            <a:ext cx="6617729" cy="475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11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192" y="510262"/>
            <a:ext cx="9038224" cy="444567"/>
          </a:xfrm>
        </p:spPr>
        <p:txBody>
          <a:bodyPr/>
          <a:lstStyle/>
          <a:p>
            <a:r>
              <a:rPr lang="en-US" dirty="0"/>
              <a:t>Click to edit Master title style</a:t>
            </a:r>
          </a:p>
        </p:txBody>
      </p:sp>
      <p:sp>
        <p:nvSpPr>
          <p:cNvPr id="8" name="Content Placeholder 7"/>
          <p:cNvSpPr>
            <a:spLocks noGrp="1"/>
          </p:cNvSpPr>
          <p:nvPr>
            <p:ph sz="quarter" idx="12"/>
          </p:nvPr>
        </p:nvSpPr>
        <p:spPr>
          <a:xfrm>
            <a:off x="729440" y="2471354"/>
            <a:ext cx="3874397" cy="3542268"/>
          </a:xfrm>
        </p:spPr>
        <p:txBody>
          <a:bodyPr/>
          <a:lstStyle>
            <a:lvl1pPr>
              <a:defRPr sz="2133"/>
            </a:lvl1pPr>
            <a:lvl2pPr>
              <a:defRPr sz="1600"/>
            </a:lvl2pPr>
            <a:lvl3pPr>
              <a:defRPr sz="1467"/>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sp>
        <p:nvSpPr>
          <p:cNvPr id="12" name="Text Placeholder 5"/>
          <p:cNvSpPr>
            <a:spLocks noGrp="1"/>
          </p:cNvSpPr>
          <p:nvPr>
            <p:ph type="body" sz="quarter" idx="15"/>
          </p:nvPr>
        </p:nvSpPr>
        <p:spPr>
          <a:xfrm>
            <a:off x="734083" y="1265651"/>
            <a:ext cx="3869955" cy="1205700"/>
          </a:xfrm>
        </p:spPr>
        <p:txBody>
          <a:bodyPr/>
          <a:lstStyle>
            <a:lvl1pPr>
              <a:defRPr sz="2400" b="1"/>
            </a:lvl1pPr>
          </a:lstStyle>
          <a:p>
            <a:pPr lvl="0"/>
            <a:r>
              <a:rPr lang="en-US" dirty="0"/>
              <a:t>Click to edit Master text styles</a:t>
            </a:r>
          </a:p>
        </p:txBody>
      </p:sp>
      <p:sp>
        <p:nvSpPr>
          <p:cNvPr id="5" name="Picture Placeholder 4"/>
          <p:cNvSpPr>
            <a:spLocks noGrp="1"/>
          </p:cNvSpPr>
          <p:nvPr>
            <p:ph type="pic" sz="quarter" idx="17"/>
          </p:nvPr>
        </p:nvSpPr>
        <p:spPr>
          <a:xfrm>
            <a:off x="4833668" y="1263135"/>
            <a:ext cx="6616929" cy="4750487"/>
          </a:xfrm>
        </p:spPr>
        <p:txBody>
          <a:bodyPr/>
          <a:lstStyle/>
          <a:p>
            <a:endParaRPr lang="en-US"/>
          </a:p>
        </p:txBody>
      </p:sp>
    </p:spTree>
    <p:extLst>
      <p:ext uri="{BB962C8B-B14F-4D97-AF65-F5344CB8AC3E}">
        <p14:creationId xmlns:p14="http://schemas.microsoft.com/office/powerpoint/2010/main" val="41159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Speak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075" name="Rectangle 3"/>
          <p:cNvSpPr>
            <a:spLocks noGrp="1" noChangeArrowheads="1"/>
          </p:cNvSpPr>
          <p:nvPr>
            <p:ph type="subTitle" idx="1" hasCustomPrompt="1"/>
          </p:nvPr>
        </p:nvSpPr>
        <p:spPr>
          <a:xfrm>
            <a:off x="737227" y="3176691"/>
            <a:ext cx="5274659" cy="1162712"/>
          </a:xfrm>
        </p:spPr>
        <p:txBody>
          <a:bodyPr wrap="square" bIns="0" anchor="t">
            <a:spAutoFit/>
          </a:bodyPr>
          <a:lstStyle>
            <a:lvl1pPr marL="0" indent="0" algn="l">
              <a:spcBef>
                <a:spcPts val="533"/>
              </a:spcBef>
              <a:buFontTx/>
              <a:buNone/>
              <a:defRPr sz="2400" b="1">
                <a:solidFill>
                  <a:schemeClr val="tx1"/>
                </a:solidFill>
                <a:latin typeface="Arial"/>
                <a:cs typeface="Arial"/>
              </a:defRPr>
            </a:lvl1pPr>
            <a:lvl2pPr marL="0" indent="0">
              <a:spcBef>
                <a:spcPts val="533"/>
              </a:spcBef>
              <a:buNone/>
              <a:defRPr sz="2133" baseline="0"/>
            </a:lvl2pPr>
          </a:lstStyle>
          <a:p>
            <a:r>
              <a:rPr lang="en-US"/>
              <a:t>Speaker</a:t>
            </a:r>
          </a:p>
          <a:p>
            <a:pPr lvl="1"/>
            <a:r>
              <a:rPr lang="en-US"/>
              <a:t>Institution</a:t>
            </a:r>
          </a:p>
          <a:p>
            <a:pPr lvl="1"/>
            <a:r>
              <a:rPr lang="en-US"/>
              <a:t>Twitter: #AMIA2017</a:t>
            </a:r>
          </a:p>
        </p:txBody>
      </p:sp>
      <p:sp>
        <p:nvSpPr>
          <p:cNvPr id="3" name="Text Placeholder 2"/>
          <p:cNvSpPr>
            <a:spLocks noGrp="1"/>
          </p:cNvSpPr>
          <p:nvPr>
            <p:ph type="body" sz="quarter" idx="10" hasCustomPrompt="1"/>
          </p:nvPr>
        </p:nvSpPr>
        <p:spPr>
          <a:xfrm>
            <a:off x="738122" y="1367633"/>
            <a:ext cx="7906276"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a:t>Title</a:t>
            </a:r>
          </a:p>
          <a:p>
            <a:pPr lvl="1"/>
            <a:r>
              <a:rPr lang="en-US"/>
              <a:t>Session Number</a:t>
            </a:r>
          </a:p>
          <a:p>
            <a:pPr lvl="1"/>
            <a:r>
              <a:rPr lang="en-US"/>
              <a:t>Presentation Title</a:t>
            </a: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2131253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2192000" cy="6858000"/>
          </a:xfrm>
          <a:prstGeom prst="rect">
            <a:avLst/>
          </a:prstGeom>
          <a:solidFill>
            <a:schemeClr val="bg1"/>
          </a:solidFill>
          <a:ln>
            <a:noFill/>
          </a:ln>
        </p:spPr>
        <p:txBody>
          <a:bodyPr wrap="none" anchor="ctr"/>
          <a:lstStyle/>
          <a:p>
            <a:endParaRPr lang="en-US" sz="240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2378634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AMIA">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9" y="6493936"/>
            <a:ext cx="5647215" cy="137601"/>
          </a:xfrm>
        </p:spPr>
        <p:txBody>
          <a:bodyPr/>
          <a:lstStyle>
            <a:lvl1pPr>
              <a:defRPr>
                <a:solidFill>
                  <a:schemeClr val="accent2"/>
                </a:solidFill>
              </a:defRPr>
            </a:lvl1pPr>
          </a:lstStyle>
          <a:p>
            <a:r>
              <a:rPr lang="en-US"/>
              <a:t>AMIA PowerPoint Template</a:t>
            </a:r>
            <a:endParaRPr lang="en-US" dirty="0"/>
          </a:p>
        </p:txBody>
      </p:sp>
      <p:pic>
        <p:nvPicPr>
          <p:cNvPr id="15" name="Picture 1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16" name="Picture 15" descr="f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39840" y="3659625"/>
            <a:ext cx="120112" cy="231377"/>
          </a:xfrm>
          <a:prstGeom prst="rect">
            <a:avLst/>
          </a:prstGeom>
        </p:spPr>
      </p:pic>
      <p:sp>
        <p:nvSpPr>
          <p:cNvPr id="17" name="Rectangle 16"/>
          <p:cNvSpPr/>
          <p:nvPr userDrawn="1"/>
        </p:nvSpPr>
        <p:spPr>
          <a:xfrm>
            <a:off x="7851656" y="3584714"/>
            <a:ext cx="2698687" cy="2802947"/>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r>
              <a:rPr lang="en-US" sz="2133" b="0" baseline="0" dirty="0">
                <a:solidFill>
                  <a:schemeClr val="tx1"/>
                </a:solidFill>
                <a:latin typeface="+mn-lt"/>
              </a:rPr>
              <a:t> i</a:t>
            </a:r>
            <a:r>
              <a:rPr lang="en-US" sz="2133" b="0" dirty="0">
                <a:solidFill>
                  <a:schemeClr val="tx1"/>
                </a:solidFill>
                <a:latin typeface="+mn-lt"/>
              </a:rPr>
              <a:t>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1" kern="1200" dirty="0">
                <a:solidFill>
                  <a:schemeClr val="tx1"/>
                </a:solidFill>
                <a:latin typeface="Arial" pitchFamily="34" charset="0"/>
                <a:ea typeface="MS PGothic" pitchFamily="34" charset="-128"/>
                <a:cs typeface="Roboto Regular"/>
              </a:rPr>
              <a:t>www.amia.org</a:t>
            </a:r>
            <a:endParaRPr lang="en-US" sz="2133" b="1" kern="1200" dirty="0">
              <a:solidFill>
                <a:schemeClr val="accent1"/>
              </a:solidFill>
              <a:latin typeface="Arial" pitchFamily="34" charset="0"/>
              <a:ea typeface="MS PGothic" pitchFamily="34" charset="-128"/>
              <a:cs typeface="Roboto Regular"/>
            </a:endParaRPr>
          </a:p>
          <a:p>
            <a:pPr>
              <a:spcBef>
                <a:spcPts val="1333"/>
              </a:spcBef>
            </a:pPr>
            <a:r>
              <a:rPr lang="en-US" sz="2133" b="1" kern="1200" dirty="0">
                <a:solidFill>
                  <a:schemeClr val="accent1"/>
                </a:solidFill>
                <a:latin typeface="Arial" pitchFamily="34" charset="0"/>
                <a:ea typeface="MS PGothic" pitchFamily="34" charset="-128"/>
                <a:cs typeface="Roboto Regular"/>
              </a:rPr>
              <a:t>#</a:t>
            </a:r>
            <a:r>
              <a:rPr lang="en-US" sz="2133" b="1" kern="1200" dirty="0" err="1">
                <a:solidFill>
                  <a:schemeClr val="accent1"/>
                </a:solidFill>
                <a:latin typeface="Arial" pitchFamily="34" charset="0"/>
                <a:ea typeface="MS PGothic" pitchFamily="34" charset="-128"/>
                <a:cs typeface="Roboto Regular"/>
              </a:rPr>
              <a:t>WhyInformatics</a:t>
            </a:r>
            <a:endParaRPr lang="en-US" sz="2133" b="1" kern="1200" dirty="0">
              <a:solidFill>
                <a:schemeClr val="accent1"/>
              </a:solidFill>
              <a:latin typeface="Arial" pitchFamily="34" charset="0"/>
              <a:ea typeface="MS PGothic" pitchFamily="34" charset="-128"/>
              <a:cs typeface="Roboto Regular"/>
            </a:endParaRPr>
          </a:p>
        </p:txBody>
      </p:sp>
      <p:pic>
        <p:nvPicPr>
          <p:cNvPr id="20" name="Picture 19" descr="twitter-xx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0025" y="4137562"/>
            <a:ext cx="247940" cy="247940"/>
          </a:xfrm>
          <a:prstGeom prst="rect">
            <a:avLst/>
          </a:prstGeom>
        </p:spPr>
      </p:pic>
      <p:pic>
        <p:nvPicPr>
          <p:cNvPr id="21" name="Picture 20" descr="linkedin-51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99542" y="4619583"/>
            <a:ext cx="200716" cy="200716"/>
          </a:xfrm>
          <a:prstGeom prst="rect">
            <a:avLst/>
          </a:prstGeom>
        </p:spPr>
      </p:pic>
      <p:sp>
        <p:nvSpPr>
          <p:cNvPr id="2" name="TextBox 1"/>
          <p:cNvSpPr txBox="1"/>
          <p:nvPr userDrawn="1"/>
        </p:nvSpPr>
        <p:spPr>
          <a:xfrm>
            <a:off x="727138" y="3585885"/>
            <a:ext cx="5647764" cy="2297617"/>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1600"/>
              </a:spcBef>
              <a:spcAft>
                <a:spcPct val="0"/>
              </a:spcAft>
              <a:buClrTx/>
              <a:buSzTx/>
              <a:buFontTx/>
              <a:buNone/>
              <a:tabLst/>
              <a:defRPr/>
            </a:pPr>
            <a:r>
              <a:rPr kumimoji="0" lang="en-US" sz="2133" b="0" i="0" u="none" strike="noStrike" kern="0" cap="none" spc="0" normalizeH="0" baseline="0" noProof="0" dirty="0">
                <a:ln>
                  <a:noFill/>
                </a:ln>
                <a:solidFill>
                  <a:prstClr val="black"/>
                </a:solidFill>
                <a:effectLst/>
                <a:uLnTx/>
                <a:uFillTx/>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p:txBody>
      </p:sp>
      <p:pic>
        <p:nvPicPr>
          <p:cNvPr id="6" name="Picture 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485966" y="5148106"/>
            <a:ext cx="239053" cy="168175"/>
          </a:xfrm>
          <a:prstGeom prst="rect">
            <a:avLst/>
          </a:prstGeom>
        </p:spPr>
      </p:pic>
    </p:spTree>
    <p:extLst>
      <p:ext uri="{BB962C8B-B14F-4D97-AF65-F5344CB8AC3E}">
        <p14:creationId xmlns:p14="http://schemas.microsoft.com/office/powerpoint/2010/main" val="1109930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AMIA_Presenter">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2" name="Title 1"/>
          <p:cNvSpPr>
            <a:spLocks noGrp="1"/>
          </p:cNvSpPr>
          <p:nvPr>
            <p:ph type="title"/>
          </p:nvPr>
        </p:nvSpPr>
        <p:spPr>
          <a:xfrm>
            <a:off x="729441" y="3583913"/>
            <a:ext cx="5645960" cy="410369"/>
          </a:xfrm>
        </p:spPr>
        <p:txBody>
          <a:bodyPr anchor="ctr"/>
          <a:lstStyle>
            <a:lvl1pPr>
              <a:defRPr sz="32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9" y="6493936"/>
            <a:ext cx="5647215" cy="137601"/>
          </a:xfrm>
        </p:spPr>
        <p:txBody>
          <a:bodyPr/>
          <a:lstStyle>
            <a:lvl1pPr>
              <a:defRPr>
                <a:solidFill>
                  <a:schemeClr val="accent2"/>
                </a:solidFill>
              </a:defRPr>
            </a:lvl1pPr>
          </a:lstStyle>
          <a:p>
            <a:r>
              <a:rPr lang="en-US"/>
              <a:t>AMIA PowerPoint Template</a:t>
            </a:r>
            <a:endParaRPr lang="en-US" dirty="0"/>
          </a:p>
        </p:txBody>
      </p:sp>
      <p:sp>
        <p:nvSpPr>
          <p:cNvPr id="7" name="Text Placeholder 6"/>
          <p:cNvSpPr>
            <a:spLocks noGrp="1"/>
          </p:cNvSpPr>
          <p:nvPr>
            <p:ph type="body" sz="quarter" idx="12"/>
          </p:nvPr>
        </p:nvSpPr>
        <p:spPr>
          <a:xfrm>
            <a:off x="728137" y="4000505"/>
            <a:ext cx="5649348" cy="493891"/>
          </a:xfrm>
        </p:spPr>
        <p:txBody>
          <a:bodyPr anchor="ctr"/>
          <a:lstStyle>
            <a:lvl1pPr>
              <a:defRPr sz="2400"/>
            </a:lvl1pPr>
          </a:lstStyle>
          <a:p>
            <a:pPr lvl="0"/>
            <a:r>
              <a:rPr lang="en-US" dirty="0"/>
              <a:t>Click to edit Master text styles</a:t>
            </a:r>
          </a:p>
        </p:txBody>
      </p:sp>
      <p:sp>
        <p:nvSpPr>
          <p:cNvPr id="9" name="Text Placeholder 8"/>
          <p:cNvSpPr>
            <a:spLocks noGrp="1"/>
          </p:cNvSpPr>
          <p:nvPr>
            <p:ph type="body" sz="quarter" idx="13" hasCustomPrompt="1"/>
          </p:nvPr>
        </p:nvSpPr>
        <p:spPr>
          <a:xfrm>
            <a:off x="728137" y="4498248"/>
            <a:ext cx="5649348" cy="405371"/>
          </a:xfrm>
        </p:spPr>
        <p:txBody>
          <a:bodyPr anchor="ctr"/>
          <a:lstStyle>
            <a:lvl1pPr algn="l">
              <a:defRPr sz="16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728137" y="5284233"/>
            <a:ext cx="5649348" cy="414867"/>
          </a:xfrm>
        </p:spPr>
        <p:txBody>
          <a:bodyPr anchor="ctr"/>
          <a:lstStyle>
            <a:lvl1pPr>
              <a:defRPr sz="16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39840" y="3659625"/>
            <a:ext cx="120112" cy="231377"/>
          </a:xfrm>
          <a:prstGeom prst="rect">
            <a:avLst/>
          </a:prstGeom>
        </p:spPr>
      </p:pic>
      <p:sp>
        <p:nvSpPr>
          <p:cNvPr id="8" name="Rectangle 7"/>
          <p:cNvSpPr/>
          <p:nvPr userDrawn="1"/>
        </p:nvSpPr>
        <p:spPr>
          <a:xfrm>
            <a:off x="7851656" y="3584714"/>
            <a:ext cx="2698687" cy="2802947"/>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AMIA</a:t>
            </a:r>
            <a:r>
              <a:rPr lang="en-US" sz="2133" b="0" baseline="0" dirty="0">
                <a:solidFill>
                  <a:schemeClr val="tx1"/>
                </a:solidFill>
                <a:latin typeface="+mn-lt"/>
              </a:rPr>
              <a:t> i</a:t>
            </a:r>
            <a:r>
              <a:rPr lang="en-US" sz="2133" b="0" dirty="0">
                <a:solidFill>
                  <a:schemeClr val="tx1"/>
                </a:solidFill>
                <a:latin typeface="+mn-lt"/>
              </a:rPr>
              <a:t>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1" kern="1200" dirty="0">
                <a:solidFill>
                  <a:schemeClr val="tx1"/>
                </a:solidFill>
                <a:latin typeface="Arial" pitchFamily="34" charset="0"/>
                <a:ea typeface="MS PGothic" pitchFamily="34" charset="-128"/>
                <a:cs typeface="Roboto Regular"/>
              </a:rPr>
              <a:t>www.amia.org</a:t>
            </a:r>
            <a:endParaRPr lang="en-US" sz="2133" b="1" kern="1200" dirty="0">
              <a:solidFill>
                <a:schemeClr val="accent1"/>
              </a:solidFill>
              <a:latin typeface="Arial" pitchFamily="34" charset="0"/>
              <a:ea typeface="MS PGothic" pitchFamily="34" charset="-128"/>
              <a:cs typeface="Roboto Regular"/>
            </a:endParaRPr>
          </a:p>
          <a:p>
            <a:pPr>
              <a:spcBef>
                <a:spcPts val="1333"/>
              </a:spcBef>
            </a:pPr>
            <a:r>
              <a:rPr lang="en-US" sz="2133" b="1" kern="1200" dirty="0">
                <a:solidFill>
                  <a:schemeClr val="accent1"/>
                </a:solidFill>
                <a:latin typeface="Arial" pitchFamily="34" charset="0"/>
                <a:ea typeface="MS PGothic" pitchFamily="34" charset="-128"/>
                <a:cs typeface="Roboto Regular"/>
              </a:rPr>
              <a:t>#</a:t>
            </a:r>
            <a:r>
              <a:rPr lang="en-US" sz="2133" b="1" kern="1200" dirty="0" err="1">
                <a:solidFill>
                  <a:schemeClr val="accent1"/>
                </a:solidFill>
                <a:latin typeface="Arial" pitchFamily="34" charset="0"/>
                <a:ea typeface="MS PGothic" pitchFamily="34" charset="-128"/>
                <a:cs typeface="Roboto Regular"/>
              </a:rPr>
              <a:t>WhyInformatics</a:t>
            </a:r>
            <a:endParaRPr lang="en-US" sz="2133" b="1" kern="1200" dirty="0">
              <a:solidFill>
                <a:schemeClr val="accent1"/>
              </a:solidFill>
              <a:latin typeface="Arial" pitchFamily="34" charset="0"/>
              <a:ea typeface="MS PGothic" pitchFamily="34" charset="-128"/>
              <a:cs typeface="Roboto Regular"/>
            </a:endParaRPr>
          </a:p>
        </p:txBody>
      </p:sp>
      <p:pic>
        <p:nvPicPr>
          <p:cNvPr id="10" name="Picture 9" descr="twitter-xx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0025" y="4137562"/>
            <a:ext cx="247940" cy="247940"/>
          </a:xfrm>
          <a:prstGeom prst="rect">
            <a:avLst/>
          </a:prstGeom>
        </p:spPr>
      </p:pic>
      <p:pic>
        <p:nvPicPr>
          <p:cNvPr id="18" name="Picture 17" descr="linkedin-51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99542" y="4619583"/>
            <a:ext cx="200716" cy="200716"/>
          </a:xfrm>
          <a:prstGeom prst="rect">
            <a:avLst/>
          </a:prstGeom>
        </p:spPr>
      </p:pic>
      <p:pic>
        <p:nvPicPr>
          <p:cNvPr id="17" name="Picture 16"/>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485966" y="5148106"/>
            <a:ext cx="239053" cy="168175"/>
          </a:xfrm>
          <a:prstGeom prst="rect">
            <a:avLst/>
          </a:prstGeom>
        </p:spPr>
      </p:pic>
    </p:spTree>
    <p:extLst>
      <p:ext uri="{BB962C8B-B14F-4D97-AF65-F5344CB8AC3E}">
        <p14:creationId xmlns:p14="http://schemas.microsoft.com/office/powerpoint/2010/main" val="2672851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3/4/2026</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8755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Speaker_Extra Space">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80"/>
            <a:ext cx="12192000" cy="6858000"/>
          </a:xfrm>
          <a:prstGeom prst="rect">
            <a:avLst/>
          </a:prstGeom>
        </p:spPr>
      </p:pic>
      <p:sp>
        <p:nvSpPr>
          <p:cNvPr id="3075" name="Rectangle 3"/>
          <p:cNvSpPr>
            <a:spLocks noGrp="1" noChangeArrowheads="1"/>
          </p:cNvSpPr>
          <p:nvPr>
            <p:ph type="subTitle" idx="1" hasCustomPrompt="1"/>
          </p:nvPr>
        </p:nvSpPr>
        <p:spPr>
          <a:xfrm>
            <a:off x="737227" y="3101392"/>
            <a:ext cx="10619621" cy="601875"/>
          </a:xfrm>
        </p:spPr>
        <p:txBody>
          <a:bodyPr wrap="square" bIns="0" anchor="t">
            <a:spAutoFit/>
          </a:bodyPr>
          <a:lstStyle>
            <a:lvl1pPr marL="0" indent="0" algn="l">
              <a:spcBef>
                <a:spcPts val="533"/>
              </a:spcBef>
              <a:buFontTx/>
              <a:buNone/>
              <a:defRPr sz="1867" b="1">
                <a:solidFill>
                  <a:schemeClr val="tx1"/>
                </a:solidFill>
                <a:latin typeface="Arial"/>
                <a:cs typeface="Arial"/>
              </a:defRPr>
            </a:lvl1pPr>
            <a:lvl2pPr marL="0" indent="0">
              <a:spcBef>
                <a:spcPts val="533"/>
              </a:spcBef>
              <a:buNone/>
              <a:defRPr sz="1600" baseline="0"/>
            </a:lvl2pPr>
          </a:lstStyle>
          <a:p>
            <a:r>
              <a:rPr lang="en-US"/>
              <a:t>Speaker</a:t>
            </a:r>
          </a:p>
          <a:p>
            <a:pPr lvl="1"/>
            <a:r>
              <a:rPr lang="en-US"/>
              <a:t>Institution</a:t>
            </a:r>
          </a:p>
        </p:txBody>
      </p:sp>
      <p:sp>
        <p:nvSpPr>
          <p:cNvPr id="3" name="Text Placeholder 2"/>
          <p:cNvSpPr>
            <a:spLocks noGrp="1"/>
          </p:cNvSpPr>
          <p:nvPr>
            <p:ph type="body" sz="quarter" idx="10" hasCustomPrompt="1"/>
          </p:nvPr>
        </p:nvSpPr>
        <p:spPr>
          <a:xfrm>
            <a:off x="738122" y="1367633"/>
            <a:ext cx="10618727"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a:t>Title</a:t>
            </a:r>
          </a:p>
          <a:p>
            <a:pPr lvl="1"/>
            <a:r>
              <a:rPr lang="en-US"/>
              <a:t>Session Number</a:t>
            </a:r>
          </a:p>
          <a:p>
            <a:pPr lvl="1"/>
            <a:r>
              <a:rPr lang="en-US"/>
              <a:t>Presentation Title</a:t>
            </a:r>
          </a:p>
        </p:txBody>
      </p:sp>
      <p:pic>
        <p:nvPicPr>
          <p:cNvPr id="5" name="Picture 4" descr="amia-logo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424333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final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67961"/>
          </a:xfrm>
          <a:prstGeom prst="rect">
            <a:avLst/>
          </a:prstGeom>
        </p:spPr>
      </p:pic>
      <p:sp>
        <p:nvSpPr>
          <p:cNvPr id="3" name="Text Placeholder 2"/>
          <p:cNvSpPr>
            <a:spLocks noGrp="1"/>
          </p:cNvSpPr>
          <p:nvPr>
            <p:ph type="body" sz="quarter" idx="10" hasCustomPrompt="1"/>
          </p:nvPr>
        </p:nvSpPr>
        <p:spPr>
          <a:xfrm>
            <a:off x="3716867" y="1679147"/>
            <a:ext cx="4755523" cy="1482811"/>
          </a:xfrm>
        </p:spPr>
        <p:txBody>
          <a:bodyPr anchor="t"/>
          <a:lstStyle>
            <a:lvl1pPr algn="ctr">
              <a:lnSpc>
                <a:spcPct val="90000"/>
              </a:lnSpc>
              <a:spcBef>
                <a:spcPts val="1333"/>
              </a:spcBef>
              <a:defRPr sz="5333" b="1">
                <a:solidFill>
                  <a:schemeClr val="accent1"/>
                </a:solidFill>
                <a:latin typeface="Roboto Regular"/>
                <a:cs typeface="Roboto Regular"/>
              </a:defRPr>
            </a:lvl1pPr>
            <a:lvl2pPr marL="0" indent="0" algn="ctr">
              <a:spcBef>
                <a:spcPts val="1333"/>
              </a:spcBef>
              <a:buNone/>
              <a:defRPr sz="3200" b="0">
                <a:solidFill>
                  <a:schemeClr val="accent2"/>
                </a:solidFill>
                <a:latin typeface="Roboto Light"/>
                <a:cs typeface="Roboto Light"/>
              </a:defRPr>
            </a:lvl2pPr>
          </a:lstStyle>
          <a:p>
            <a:pPr lvl="0"/>
            <a:r>
              <a:rPr lang="en-US"/>
              <a:t>Title</a:t>
            </a:r>
          </a:p>
          <a:p>
            <a:pPr lvl="1"/>
            <a:r>
              <a:rPr lang="en-US"/>
              <a:t>Subtitle</a:t>
            </a:r>
          </a:p>
        </p:txBody>
      </p:sp>
      <p:pic>
        <p:nvPicPr>
          <p:cNvPr id="5" name="Picture 4" descr="Logo, company name&#10;&#10;Description automatically generated">
            <a:extLst>
              <a:ext uri="{FF2B5EF4-FFF2-40B4-BE49-F238E27FC236}">
                <a16:creationId xmlns:a16="http://schemas.microsoft.com/office/drawing/2014/main" id="{366248CE-DA81-9764-7E81-5EFD87D0CF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587" b="20587"/>
          <a:stretch/>
        </p:blipFill>
        <p:spPr>
          <a:xfrm>
            <a:off x="9706495" y="80861"/>
            <a:ext cx="2369127" cy="1107860"/>
          </a:xfrm>
          <a:prstGeom prst="rect">
            <a:avLst/>
          </a:prstGeom>
        </p:spPr>
      </p:pic>
    </p:spTree>
    <p:extLst>
      <p:ext uri="{BB962C8B-B14F-4D97-AF65-F5344CB8AC3E}">
        <p14:creationId xmlns:p14="http://schemas.microsoft.com/office/powerpoint/2010/main" val="152350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18950"/>
            <a:ext cx="9045261" cy="444567"/>
          </a:xfrm>
        </p:spPr>
        <p:txBody>
          <a:bodyPr/>
          <a:lstStyle/>
          <a:p>
            <a:r>
              <a:rPr lang="en-US"/>
              <a:t>Click to edit Master title style</a:t>
            </a:r>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35060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9439" y="518949"/>
            <a:ext cx="9046132" cy="444567"/>
          </a:xfrm>
        </p:spPr>
        <p:txBody>
          <a:bodyPr/>
          <a:lstStyle/>
          <a:p>
            <a:r>
              <a:rPr lang="en-US"/>
              <a:t>Click to edit Master title style</a:t>
            </a:r>
          </a:p>
        </p:txBody>
      </p:sp>
      <p:sp>
        <p:nvSpPr>
          <p:cNvPr id="3"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4"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170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8194" y="510262"/>
            <a:ext cx="9047377" cy="444567"/>
          </a:xfrm>
        </p:spPr>
        <p:txBody>
          <a:bodyPr/>
          <a:lstStyle/>
          <a:p>
            <a:r>
              <a:rPr lang="en-US"/>
              <a:t>Click to edit Master title style</a:t>
            </a:r>
          </a:p>
        </p:txBody>
      </p:sp>
      <p:sp>
        <p:nvSpPr>
          <p:cNvPr id="8" name="Content Placeholder 7"/>
          <p:cNvSpPr>
            <a:spLocks noGrp="1"/>
          </p:cNvSpPr>
          <p:nvPr>
            <p:ph sz="quarter" idx="12"/>
          </p:nvPr>
        </p:nvSpPr>
        <p:spPr>
          <a:xfrm>
            <a:off x="729442" y="1261024"/>
            <a:ext cx="5232452" cy="475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p:nvPr>
        </p:nvSpPr>
        <p:spPr>
          <a:xfrm>
            <a:off x="6191458" y="1261024"/>
            <a:ext cx="5232452" cy="475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36727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36878" y="510262"/>
            <a:ext cx="9029540" cy="444567"/>
          </a:xfrm>
        </p:spPr>
        <p:txBody>
          <a:bodyPr/>
          <a:lstStyle/>
          <a:p>
            <a:r>
              <a:rPr lang="en-US"/>
              <a:t>Click to edit Master title style</a:t>
            </a:r>
          </a:p>
        </p:txBody>
      </p:sp>
      <p:sp>
        <p:nvSpPr>
          <p:cNvPr id="9" name="Content Placeholder 8"/>
          <p:cNvSpPr>
            <a:spLocks noGrp="1"/>
          </p:cNvSpPr>
          <p:nvPr>
            <p:ph sz="quarter" idx="12"/>
          </p:nvPr>
        </p:nvSpPr>
        <p:spPr>
          <a:xfrm>
            <a:off x="741405"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4374283"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8032728" y="1252341"/>
            <a:ext cx="3391683" cy="4761281"/>
          </a:xfrm>
        </p:spPr>
        <p:txBody>
          <a:bodyPr/>
          <a:lstStyle>
            <a:lvl1pPr>
              <a:defRPr sz="2667"/>
            </a:lvl1pPr>
            <a:lvl2pPr>
              <a:defRPr sz="2133"/>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12"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417550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19923"/>
            <a:ext cx="12192000"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2808D9AF-9D5A-F5F9-D227-ABDC238F5D2B}"/>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18587" b="20587"/>
          <a:stretch/>
        </p:blipFill>
        <p:spPr>
          <a:xfrm>
            <a:off x="9850582" y="42991"/>
            <a:ext cx="2284961" cy="1068502"/>
          </a:xfrm>
          <a:prstGeom prst="rect">
            <a:avLst/>
          </a:prstGeom>
        </p:spPr>
      </p:pic>
      <p:sp>
        <p:nvSpPr>
          <p:cNvPr id="13" name="Line 9"/>
          <p:cNvSpPr>
            <a:spLocks noChangeShapeType="1"/>
          </p:cNvSpPr>
          <p:nvPr/>
        </p:nvSpPr>
        <p:spPr bwMode="auto">
          <a:xfrm>
            <a:off x="738120" y="1049359"/>
            <a:ext cx="10712475"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729440" y="514961"/>
            <a:ext cx="9036976" cy="444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a:p>
        </p:txBody>
      </p:sp>
      <p:sp>
        <p:nvSpPr>
          <p:cNvPr id="1029" name="Rectangle 3"/>
          <p:cNvSpPr>
            <a:spLocks noGrp="1" noChangeArrowheads="1"/>
          </p:cNvSpPr>
          <p:nvPr>
            <p:ph type="body" idx="1"/>
          </p:nvPr>
        </p:nvSpPr>
        <p:spPr bwMode="auto">
          <a:xfrm>
            <a:off x="729441" y="1252341"/>
            <a:ext cx="10741812" cy="4761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 </a:t>
            </a:r>
          </a:p>
          <a:p>
            <a:pPr lvl="4"/>
            <a:r>
              <a:rPr lang="en-US"/>
              <a:t>F</a:t>
            </a:r>
            <a:r>
              <a:rPr lang="en-US" b="0"/>
              <a:t>ifth level</a:t>
            </a:r>
            <a:endParaRPr kumimoji="0" lang="en-US" sz="1867" b="0" i="0" u="none" strike="noStrike" kern="0" cap="none" spc="0" normalizeH="0" baseline="0" noProof="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330EA680-D336-4FF7-8B7A-9848BB0A1C32}" type="slidenum">
              <a:rPr lang="en-US" smtClean="0"/>
              <a:t>‹#›</a:t>
            </a:fld>
            <a:endParaRPr lang="en-US"/>
          </a:p>
        </p:txBody>
      </p:sp>
      <p:sp>
        <p:nvSpPr>
          <p:cNvPr id="8"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endParaRPr lang="en-US"/>
          </a:p>
        </p:txBody>
      </p:sp>
    </p:spTree>
    <p:extLst>
      <p:ext uri="{BB962C8B-B14F-4D97-AF65-F5344CB8AC3E}">
        <p14:creationId xmlns:p14="http://schemas.microsoft.com/office/powerpoint/2010/main" val="3986976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rtl="0" eaLnBrk="1" fontAlgn="base" hangingPunct="1">
        <a:lnSpc>
          <a:spcPct val="80000"/>
        </a:lnSpc>
        <a:spcBef>
          <a:spcPct val="0"/>
        </a:spcBef>
        <a:spcAft>
          <a:spcPct val="0"/>
        </a:spcAft>
        <a:defRPr sz="3467"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5pPr>
      <a:lvl6pPr marL="609585"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6pPr>
      <a:lvl7pPr marL="1219170"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7pPr>
      <a:lvl8pPr marL="1828754"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8pPr>
      <a:lvl9pPr marL="2438339"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600"/>
        </a:spcBef>
        <a:spcAft>
          <a:spcPct val="0"/>
        </a:spcAft>
        <a:defRPr sz="2400">
          <a:solidFill>
            <a:schemeClr val="tx1"/>
          </a:solidFill>
          <a:latin typeface="Roboto Regular"/>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19923"/>
            <a:ext cx="12192000" cy="6858000"/>
          </a:xfrm>
          <a:prstGeom prst="rect">
            <a:avLst/>
          </a:prstGeom>
        </p:spPr>
      </p:pic>
      <p:sp>
        <p:nvSpPr>
          <p:cNvPr id="13" name="Line 9"/>
          <p:cNvSpPr>
            <a:spLocks noChangeShapeType="1"/>
          </p:cNvSpPr>
          <p:nvPr/>
        </p:nvSpPr>
        <p:spPr bwMode="auto">
          <a:xfrm>
            <a:off x="738120" y="1049359"/>
            <a:ext cx="10712475"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729440" y="514961"/>
            <a:ext cx="9036976" cy="444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729441" y="1252341"/>
            <a:ext cx="10741812" cy="4761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867"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8927855" y="6493424"/>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8"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PowerPoint Template</a:t>
            </a:r>
          </a:p>
        </p:txBody>
      </p:sp>
      <p:pic>
        <p:nvPicPr>
          <p:cNvPr id="7" name="Picture 6" descr="amia-logo_color.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9967784" y="512562"/>
            <a:ext cx="1510269" cy="383065"/>
          </a:xfrm>
          <a:prstGeom prst="rect">
            <a:avLst/>
          </a:prstGeom>
        </p:spPr>
      </p:pic>
    </p:spTree>
    <p:extLst>
      <p:ext uri="{BB962C8B-B14F-4D97-AF65-F5344CB8AC3E}">
        <p14:creationId xmlns:p14="http://schemas.microsoft.com/office/powerpoint/2010/main" val="37647597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rtl="0" eaLnBrk="1" fontAlgn="base" hangingPunct="1">
        <a:lnSpc>
          <a:spcPct val="80000"/>
        </a:lnSpc>
        <a:spcBef>
          <a:spcPct val="0"/>
        </a:spcBef>
        <a:spcAft>
          <a:spcPct val="0"/>
        </a:spcAft>
        <a:defRPr sz="3467"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5pPr>
      <a:lvl6pPr marL="609585"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6pPr>
      <a:lvl7pPr marL="1219170"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7pPr>
      <a:lvl8pPr marL="1828754"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8pPr>
      <a:lvl9pPr marL="2438339"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600"/>
        </a:spcBef>
        <a:spcAft>
          <a:spcPct val="0"/>
        </a:spcAft>
        <a:defRPr sz="2400">
          <a:solidFill>
            <a:schemeClr val="tx1"/>
          </a:solidFill>
          <a:latin typeface="Roboto Regular"/>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9FB04D-1567-4CE0-B682-518FD92616E7}"/>
              </a:ext>
            </a:extLst>
          </p:cNvPr>
          <p:cNvSpPr>
            <a:spLocks noGrp="1"/>
          </p:cNvSpPr>
          <p:nvPr>
            <p:ph type="body" sz="quarter" idx="10"/>
          </p:nvPr>
        </p:nvSpPr>
        <p:spPr>
          <a:xfrm>
            <a:off x="611614" y="1447145"/>
            <a:ext cx="8137521" cy="1664690"/>
          </a:xfrm>
        </p:spPr>
        <p:txBody>
          <a:bodyPr/>
          <a:lstStyle/>
          <a:p>
            <a:r>
              <a:rPr lang="en-US" sz="3600" dirty="0"/>
              <a:t>TrendBurden: Pulse Survey on Excessive Documentation Burden for Health Professionals</a:t>
            </a:r>
            <a:r>
              <a:rPr lang="en-US" sz="3600" baseline="30000" dirty="0"/>
              <a:t>©</a:t>
            </a:r>
            <a:endParaRPr lang="en-US" sz="3700" baseline="30000" dirty="0">
              <a:solidFill>
                <a:srgbClr val="0070C0"/>
              </a:solidFill>
              <a:ea typeface="MS PGothic"/>
            </a:endParaRPr>
          </a:p>
        </p:txBody>
      </p:sp>
      <p:pic>
        <p:nvPicPr>
          <p:cNvPr id="3" name="Picture 2">
            <a:extLst>
              <a:ext uri="{FF2B5EF4-FFF2-40B4-BE49-F238E27FC236}">
                <a16:creationId xmlns:a16="http://schemas.microsoft.com/office/drawing/2014/main" id="{9ECE3953-B30A-4376-847B-8022E6B0C0F8}"/>
              </a:ext>
            </a:extLst>
          </p:cNvPr>
          <p:cNvPicPr>
            <a:picLocks noChangeAspect="1"/>
          </p:cNvPicPr>
          <p:nvPr/>
        </p:nvPicPr>
        <p:blipFill>
          <a:blip r:embed="rId2"/>
          <a:stretch>
            <a:fillRect/>
          </a:stretch>
        </p:blipFill>
        <p:spPr>
          <a:xfrm>
            <a:off x="501365" y="0"/>
            <a:ext cx="3305254" cy="1664690"/>
          </a:xfrm>
          <a:prstGeom prst="rect">
            <a:avLst/>
          </a:prstGeom>
        </p:spPr>
      </p:pic>
      <p:sp>
        <p:nvSpPr>
          <p:cNvPr id="2" name="TextBox 1">
            <a:extLst>
              <a:ext uri="{FF2B5EF4-FFF2-40B4-BE49-F238E27FC236}">
                <a16:creationId xmlns:a16="http://schemas.microsoft.com/office/drawing/2014/main" id="{6F51FBF1-47D2-93B0-7558-3FAA8C036B9B}"/>
              </a:ext>
            </a:extLst>
          </p:cNvPr>
          <p:cNvSpPr txBox="1"/>
          <p:nvPr/>
        </p:nvSpPr>
        <p:spPr>
          <a:xfrm>
            <a:off x="501365" y="3111835"/>
            <a:ext cx="6495782" cy="738664"/>
          </a:xfrm>
          <a:prstGeom prst="rect">
            <a:avLst/>
          </a:prstGeom>
          <a:noFill/>
        </p:spPr>
        <p:txBody>
          <a:bodyPr wrap="square" rtlCol="0">
            <a:spAutoFit/>
          </a:bodyPr>
          <a:lstStyle/>
          <a:p>
            <a:r>
              <a:rPr lang="en-US" sz="1400" dirty="0"/>
              <a:t>Strachna, O.; Boventer, E.; Wolski, P.; Mishra, A.; AMIA 25x5 Task Force. </a:t>
            </a:r>
            <a:r>
              <a:rPr lang="en-US" sz="1400" i="1" dirty="0"/>
              <a:t>TrendBurden: Pulse Survey on Excessive Documentation Burden for Health Professionals</a:t>
            </a:r>
            <a:r>
              <a:rPr lang="en-US" sz="1400" i="1" baseline="30000" dirty="0"/>
              <a:t>©</a:t>
            </a:r>
            <a:r>
              <a:rPr lang="en-US" sz="1400" i="1" dirty="0"/>
              <a:t> Database (versions 1.0, 1.1, 2.0, 2.1)</a:t>
            </a:r>
            <a:r>
              <a:rPr lang="en-US" sz="1400" dirty="0"/>
              <a:t>. AMIA.org 2025.</a:t>
            </a:r>
          </a:p>
        </p:txBody>
      </p:sp>
      <p:sp>
        <p:nvSpPr>
          <p:cNvPr id="5" name="TextBox 4">
            <a:extLst>
              <a:ext uri="{FF2B5EF4-FFF2-40B4-BE49-F238E27FC236}">
                <a16:creationId xmlns:a16="http://schemas.microsoft.com/office/drawing/2014/main" id="{C45B3703-362B-106C-1480-2A9157A4D7EC}"/>
              </a:ext>
            </a:extLst>
          </p:cNvPr>
          <p:cNvSpPr txBox="1"/>
          <p:nvPr/>
        </p:nvSpPr>
        <p:spPr>
          <a:xfrm>
            <a:off x="501365" y="3850499"/>
            <a:ext cx="6623335" cy="1077218"/>
          </a:xfrm>
          <a:prstGeom prst="rect">
            <a:avLst/>
          </a:prstGeom>
          <a:noFill/>
        </p:spPr>
        <p:txBody>
          <a:bodyPr wrap="square" rtlCol="0">
            <a:spAutoFit/>
          </a:bodyPr>
          <a:lstStyle/>
          <a:p>
            <a:r>
              <a:rPr lang="en-US" sz="800" b="1" dirty="0"/>
              <a:t>Acknowledgments:</a:t>
            </a:r>
            <a:br>
              <a:rPr lang="en-US" sz="800" dirty="0"/>
            </a:br>
            <a:r>
              <a:rPr lang="en-US" sz="800" dirty="0"/>
              <a:t>The development of the TrendBurden Survey was made possible through the collaborative efforts of the following contributors, whose expertise and commitment were instrumental in shaping the tool: E. A. Sloss, A. Owoyemi, A. K. Mishra, K. Sidwell, S. Abdul, G. Dawood, M. Allen, D. Austria, Z. Pope, F. Chekeni, S. Corley, A. Grigg, V. Hartman, K. B. Johnson, D. R. Levy, K. Marshall, J. Murphy, B. Newman, T. Phillips, K. Smith, J. Szymanski, and S. Rossetti.</a:t>
            </a:r>
          </a:p>
          <a:p>
            <a:endParaRPr lang="en-US" sz="800" dirty="0">
              <a:highlight>
                <a:srgbClr val="FFFF00"/>
              </a:highlight>
            </a:endParaRPr>
          </a:p>
          <a:p>
            <a:r>
              <a:rPr lang="en-US" sz="800" dirty="0"/>
              <a:t>We acknowledge the AMIA 25x5 Impact Workstream for their guidance and continued support in administering and maintaining the TrendBurden Survey.</a:t>
            </a:r>
          </a:p>
        </p:txBody>
      </p:sp>
    </p:spTree>
    <p:extLst>
      <p:ext uri="{BB962C8B-B14F-4D97-AF65-F5344CB8AC3E}">
        <p14:creationId xmlns:p14="http://schemas.microsoft.com/office/powerpoint/2010/main" val="276068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E8375-F0AB-FA4C-24AE-F8578D9E00B9}"/>
              </a:ext>
            </a:extLst>
          </p:cNvPr>
          <p:cNvPicPr>
            <a:picLocks noChangeAspect="1"/>
          </p:cNvPicPr>
          <p:nvPr/>
        </p:nvPicPr>
        <p:blipFill>
          <a:blip r:embed="rId3"/>
          <a:stretch>
            <a:fillRect/>
          </a:stretch>
        </p:blipFill>
        <p:spPr>
          <a:xfrm>
            <a:off x="0" y="0"/>
            <a:ext cx="12192000" cy="6860536"/>
          </a:xfrm>
          <a:prstGeom prst="rect">
            <a:avLst/>
          </a:prstGeom>
        </p:spPr>
      </p:pic>
    </p:spTree>
    <p:extLst>
      <p:ext uri="{BB962C8B-B14F-4D97-AF65-F5344CB8AC3E}">
        <p14:creationId xmlns:p14="http://schemas.microsoft.com/office/powerpoint/2010/main" val="419427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0236-40C5-F1AA-9343-C70935418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28A09-48C4-795A-830B-3213C9863945}"/>
              </a:ext>
            </a:extLst>
          </p:cNvPr>
          <p:cNvSpPr>
            <a:spLocks noGrp="1"/>
          </p:cNvSpPr>
          <p:nvPr>
            <p:ph type="title"/>
          </p:nvPr>
        </p:nvSpPr>
        <p:spPr>
          <a:xfrm>
            <a:off x="612648" y="600074"/>
            <a:ext cx="6035040" cy="1529932"/>
          </a:xfrm>
        </p:spPr>
        <p:txBody>
          <a:bodyPr anchor="b">
            <a:normAutofit/>
          </a:bodyPr>
          <a:lstStyle/>
          <a:p>
            <a:r>
              <a:rPr lang="en-US" i="1" dirty="0"/>
              <a:t>TrendBurden: </a:t>
            </a:r>
            <a:r>
              <a:rPr lang="en-US" dirty="0"/>
              <a:t>Pulse Survey</a:t>
            </a:r>
          </a:p>
        </p:txBody>
      </p:sp>
      <p:sp>
        <p:nvSpPr>
          <p:cNvPr id="13" name="Content Placeholder 3">
            <a:extLst>
              <a:ext uri="{FF2B5EF4-FFF2-40B4-BE49-F238E27FC236}">
                <a16:creationId xmlns:a16="http://schemas.microsoft.com/office/drawing/2014/main" id="{71BBA624-FB6E-8A14-9EB2-2025B0389C61}"/>
              </a:ext>
            </a:extLst>
          </p:cNvPr>
          <p:cNvSpPr>
            <a:spLocks noGrp="1"/>
          </p:cNvSpPr>
          <p:nvPr>
            <p:ph idx="1"/>
          </p:nvPr>
        </p:nvSpPr>
        <p:spPr>
          <a:xfrm>
            <a:off x="612647" y="2212848"/>
            <a:ext cx="6035041" cy="4096512"/>
          </a:xfrm>
        </p:spPr>
        <p:txBody>
          <a:bodyPr>
            <a:normAutofit/>
          </a:bodyPr>
          <a:lstStyle/>
          <a:p>
            <a:r>
              <a:rPr lang="en-US" sz="1800" b="1" dirty="0"/>
              <a:t>April 2024 </a:t>
            </a:r>
            <a:r>
              <a:rPr lang="en-US" sz="1800" dirty="0"/>
              <a:t>– 1,253 responses</a:t>
            </a:r>
          </a:p>
          <a:p>
            <a:r>
              <a:rPr lang="en-US" sz="1800" b="1" dirty="0"/>
              <a:t>September 2024 </a:t>
            </a:r>
            <a:r>
              <a:rPr lang="en-US" sz="1800" dirty="0"/>
              <a:t>– 706 responses</a:t>
            </a:r>
          </a:p>
          <a:p>
            <a:r>
              <a:rPr lang="en-US" sz="1800" b="1" dirty="0"/>
              <a:t>April 2025 </a:t>
            </a:r>
            <a:r>
              <a:rPr lang="en-US" sz="1800" dirty="0"/>
              <a:t>– 515 responses</a:t>
            </a:r>
          </a:p>
          <a:p>
            <a:r>
              <a:rPr lang="en-US" sz="1800" b="1" dirty="0"/>
              <a:t>September 2025 </a:t>
            </a:r>
            <a:r>
              <a:rPr lang="en-US" sz="1800" dirty="0"/>
              <a:t>– 345 responses</a:t>
            </a:r>
          </a:p>
          <a:p>
            <a:r>
              <a:rPr lang="en-US" sz="1800" dirty="0"/>
              <a:t>Biannual survey to track and trend changes over time</a:t>
            </a:r>
          </a:p>
          <a:p>
            <a:r>
              <a:rPr lang="en-US" sz="1800" b="1" dirty="0"/>
              <a:t>Demographics available</a:t>
            </a:r>
            <a:r>
              <a:rPr lang="en-US" sz="1800" dirty="0"/>
              <a:t>: Gender, Age, Years of Experience, Clinical Role, Region</a:t>
            </a:r>
            <a:br>
              <a:rPr lang="en-US" sz="1800" dirty="0"/>
            </a:br>
            <a:endParaRPr lang="en-US" sz="1800" dirty="0"/>
          </a:p>
        </p:txBody>
      </p:sp>
      <p:pic>
        <p:nvPicPr>
          <p:cNvPr id="14" name="Picture 13">
            <a:extLst>
              <a:ext uri="{FF2B5EF4-FFF2-40B4-BE49-F238E27FC236}">
                <a16:creationId xmlns:a16="http://schemas.microsoft.com/office/drawing/2014/main" id="{1D05E4E5-BDDE-EFA8-3E21-D87EE03557D6}"/>
              </a:ext>
            </a:extLst>
          </p:cNvPr>
          <p:cNvPicPr>
            <a:picLocks noChangeAspect="1"/>
          </p:cNvPicPr>
          <p:nvPr/>
        </p:nvPicPr>
        <p:blipFill>
          <a:blip r:embed="rId3"/>
          <a:srcRect l="12920" r="47330"/>
          <a:stretch>
            <a:fillRect/>
          </a:stretch>
        </p:blipFill>
        <p:spPr>
          <a:xfrm>
            <a:off x="7345680" y="10"/>
            <a:ext cx="4846320" cy="6857990"/>
          </a:xfrm>
          <a:prstGeom prst="rect">
            <a:avLst/>
          </a:prstGeom>
        </p:spPr>
      </p:pic>
    </p:spTree>
    <p:extLst>
      <p:ext uri="{BB962C8B-B14F-4D97-AF65-F5344CB8AC3E}">
        <p14:creationId xmlns:p14="http://schemas.microsoft.com/office/powerpoint/2010/main" val="264760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B4D39-3023-9267-B0B8-1D71DF9BD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F7852-D301-4AD8-E98F-D1576650B894}"/>
              </a:ext>
            </a:extLst>
          </p:cNvPr>
          <p:cNvSpPr>
            <a:spLocks noGrp="1"/>
          </p:cNvSpPr>
          <p:nvPr>
            <p:ph type="title"/>
          </p:nvPr>
        </p:nvSpPr>
        <p:spPr/>
        <p:txBody>
          <a:bodyPr/>
          <a:lstStyle/>
          <a:p>
            <a:r>
              <a:rPr lang="en-US" i="1" dirty="0" err="1"/>
              <a:t>TrendBurden</a:t>
            </a:r>
            <a:r>
              <a:rPr lang="en-US" i="1" dirty="0"/>
              <a:t>: </a:t>
            </a:r>
            <a:r>
              <a:rPr lang="en-US" dirty="0"/>
              <a:t>Pulse Survey</a:t>
            </a:r>
          </a:p>
        </p:txBody>
      </p:sp>
      <p:sp>
        <p:nvSpPr>
          <p:cNvPr id="3" name="TextBox 2">
            <a:extLst>
              <a:ext uri="{FF2B5EF4-FFF2-40B4-BE49-F238E27FC236}">
                <a16:creationId xmlns:a16="http://schemas.microsoft.com/office/drawing/2014/main" id="{3342A1FD-EE72-CD6A-8828-1FD9C2F62395}"/>
              </a:ext>
            </a:extLst>
          </p:cNvPr>
          <p:cNvSpPr txBox="1"/>
          <p:nvPr/>
        </p:nvSpPr>
        <p:spPr>
          <a:xfrm>
            <a:off x="1372838" y="5805851"/>
            <a:ext cx="772188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Reverse scoring performed for questions 2 and 4 so that higher scores correlate with more positive responses.</a:t>
            </a:r>
            <a:r>
              <a:rPr kumimoji="0" lang="en-US" sz="14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Demographic categories with fewer than 20 participants were excluded from the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E39BB69-D174-3027-6AFC-74184BFC3479}"/>
              </a:ext>
            </a:extLst>
          </p:cNvPr>
          <p:cNvGraphicFramePr>
            <a:graphicFrameLocks noGrp="1"/>
          </p:cNvGraphicFramePr>
          <p:nvPr/>
        </p:nvGraphicFramePr>
        <p:xfrm>
          <a:off x="1377245" y="1225067"/>
          <a:ext cx="10180232" cy="4638040"/>
        </p:xfrm>
        <a:graphic>
          <a:graphicData uri="http://schemas.openxmlformats.org/drawingml/2006/table">
            <a:tbl>
              <a:tblPr firstRow="1" bandRow="1">
                <a:tableStyleId>{5C22544A-7EE6-4342-B048-85BDC9FD1C3A}</a:tableStyleId>
              </a:tblPr>
              <a:tblGrid>
                <a:gridCol w="4633382">
                  <a:extLst>
                    <a:ext uri="{9D8B030D-6E8A-4147-A177-3AD203B41FA5}">
                      <a16:colId xmlns:a16="http://schemas.microsoft.com/office/drawing/2014/main" val="421097"/>
                    </a:ext>
                  </a:extLst>
                </a:gridCol>
                <a:gridCol w="1109370">
                  <a:extLst>
                    <a:ext uri="{9D8B030D-6E8A-4147-A177-3AD203B41FA5}">
                      <a16:colId xmlns:a16="http://schemas.microsoft.com/office/drawing/2014/main" val="3188762746"/>
                    </a:ext>
                  </a:extLst>
                </a:gridCol>
                <a:gridCol w="1109370">
                  <a:extLst>
                    <a:ext uri="{9D8B030D-6E8A-4147-A177-3AD203B41FA5}">
                      <a16:colId xmlns:a16="http://schemas.microsoft.com/office/drawing/2014/main" val="3572448837"/>
                    </a:ext>
                  </a:extLst>
                </a:gridCol>
                <a:gridCol w="1109370">
                  <a:extLst>
                    <a:ext uri="{9D8B030D-6E8A-4147-A177-3AD203B41FA5}">
                      <a16:colId xmlns:a16="http://schemas.microsoft.com/office/drawing/2014/main" val="496371405"/>
                    </a:ext>
                  </a:extLst>
                </a:gridCol>
                <a:gridCol w="1109370">
                  <a:extLst>
                    <a:ext uri="{9D8B030D-6E8A-4147-A177-3AD203B41FA5}">
                      <a16:colId xmlns:a16="http://schemas.microsoft.com/office/drawing/2014/main" val="2005269788"/>
                    </a:ext>
                  </a:extLst>
                </a:gridCol>
                <a:gridCol w="1109370">
                  <a:extLst>
                    <a:ext uri="{9D8B030D-6E8A-4147-A177-3AD203B41FA5}">
                      <a16:colId xmlns:a16="http://schemas.microsoft.com/office/drawing/2014/main" val="2735175381"/>
                    </a:ext>
                  </a:extLst>
                </a:gridCol>
              </a:tblGrid>
              <a:tr h="370840">
                <a:tc>
                  <a:txBody>
                    <a:bodyPr/>
                    <a:lstStyle/>
                    <a:p>
                      <a:r>
                        <a:rPr lang="en-US" sz="1800" dirty="0"/>
                        <a:t>Question</a:t>
                      </a:r>
                    </a:p>
                  </a:txBody>
                  <a:tcPr/>
                </a:tc>
                <a:tc>
                  <a:txBody>
                    <a:bodyPr/>
                    <a:lstStyle/>
                    <a:p>
                      <a:pPr algn="ctr"/>
                      <a:r>
                        <a:rPr lang="en-US" sz="1800" dirty="0"/>
                        <a:t>1</a:t>
                      </a:r>
                    </a:p>
                  </a:txBody>
                  <a:tcPr/>
                </a:tc>
                <a:tc>
                  <a:txBody>
                    <a:bodyPr/>
                    <a:lstStyle/>
                    <a:p>
                      <a:pPr algn="ctr"/>
                      <a:r>
                        <a:rPr lang="en-US" sz="1800" dirty="0"/>
                        <a:t>2</a:t>
                      </a:r>
                    </a:p>
                  </a:txBody>
                  <a:tcPr/>
                </a:tc>
                <a:tc>
                  <a:txBody>
                    <a:bodyPr/>
                    <a:lstStyle/>
                    <a:p>
                      <a:pPr algn="ctr"/>
                      <a:r>
                        <a:rPr lang="en-US" sz="1800" dirty="0"/>
                        <a:t>3</a:t>
                      </a:r>
                    </a:p>
                  </a:txBody>
                  <a:tcPr/>
                </a:tc>
                <a:tc>
                  <a:txBody>
                    <a:bodyPr/>
                    <a:lstStyle/>
                    <a:p>
                      <a:pPr algn="ctr"/>
                      <a:r>
                        <a:rPr lang="en-US" sz="1800" dirty="0"/>
                        <a:t>4</a:t>
                      </a:r>
                    </a:p>
                  </a:txBody>
                  <a:tcPr/>
                </a:tc>
                <a:tc>
                  <a:txBody>
                    <a:bodyPr/>
                    <a:lstStyle/>
                    <a:p>
                      <a:pPr algn="ctr"/>
                      <a:r>
                        <a:rPr lang="en-US" sz="1800" dirty="0"/>
                        <a:t>5</a:t>
                      </a:r>
                    </a:p>
                  </a:txBody>
                  <a:tcPr/>
                </a:tc>
                <a:extLst>
                  <a:ext uri="{0D108BD9-81ED-4DB2-BD59-A6C34878D82A}">
                    <a16:rowId xmlns:a16="http://schemas.microsoft.com/office/drawing/2014/main" val="4130109565"/>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Q1. The amount of </a:t>
                      </a:r>
                      <a:r>
                        <a:rPr lang="en-US" sz="1600" b="1" dirty="0"/>
                        <a:t>time and effort </a:t>
                      </a:r>
                      <a:r>
                        <a:rPr lang="en-US" sz="1600" dirty="0"/>
                        <a:t>I spend documenting patient care </a:t>
                      </a:r>
                      <a:r>
                        <a:rPr lang="en-US" sz="1600" b="1" dirty="0"/>
                        <a:t>is appropriate.</a:t>
                      </a:r>
                    </a:p>
                  </a:txBody>
                  <a:tcPr/>
                </a:tc>
                <a:tc>
                  <a:txBody>
                    <a:bodyPr/>
                    <a:lstStyle/>
                    <a:p>
                      <a:pPr algn="ctr"/>
                      <a:r>
                        <a:rPr lang="en-US" sz="1400" i="1" dirty="0"/>
                        <a:t>Strongly Disagree</a:t>
                      </a:r>
                    </a:p>
                  </a:txBody>
                  <a:tcPr anchor="ctr"/>
                </a:tc>
                <a:tc>
                  <a:txBody>
                    <a:bodyPr/>
                    <a:lstStyle/>
                    <a:p>
                      <a:pPr algn="ctr"/>
                      <a:r>
                        <a:rPr lang="en-US" sz="1400" i="1" dirty="0"/>
                        <a:t>Disagree</a:t>
                      </a:r>
                    </a:p>
                  </a:txBody>
                  <a:tcPr anchor="ctr"/>
                </a:tc>
                <a:tc>
                  <a:txBody>
                    <a:bodyPr/>
                    <a:lstStyle/>
                    <a:p>
                      <a:pPr algn="ctr"/>
                      <a:r>
                        <a:rPr lang="en-US" sz="1400" i="1" dirty="0"/>
                        <a:t>Neither agree nor disagree</a:t>
                      </a:r>
                    </a:p>
                  </a:txBody>
                  <a:tcPr anchor="ctr"/>
                </a:tc>
                <a:tc>
                  <a:txBody>
                    <a:bodyPr/>
                    <a:lstStyle/>
                    <a:p>
                      <a:pPr algn="ctr"/>
                      <a:r>
                        <a:rPr lang="en-US" sz="1400" i="1" dirty="0"/>
                        <a:t>Agree</a:t>
                      </a:r>
                    </a:p>
                  </a:txBody>
                  <a:tcPr anchor="ctr"/>
                </a:tc>
                <a:tc>
                  <a:txBody>
                    <a:bodyPr/>
                    <a:lstStyle/>
                    <a:p>
                      <a:pPr algn="ctr"/>
                      <a:r>
                        <a:rPr lang="en-US" sz="1400" i="1" dirty="0"/>
                        <a:t>Strongly Agree</a:t>
                      </a:r>
                    </a:p>
                  </a:txBody>
                  <a:tcPr anchor="ctr"/>
                </a:tc>
                <a:extLst>
                  <a:ext uri="{0D108BD9-81ED-4DB2-BD59-A6C34878D82A}">
                    <a16:rowId xmlns:a16="http://schemas.microsoft.com/office/drawing/2014/main" val="2538802924"/>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dirty="0"/>
                        <a:t>Q2. I finish </a:t>
                      </a:r>
                      <a:r>
                        <a:rPr lang="en-US" sz="1600" b="1" dirty="0"/>
                        <a:t>work later </a:t>
                      </a:r>
                      <a:r>
                        <a:rPr lang="en-US" sz="1600" b="0" dirty="0"/>
                        <a:t>than desired or need to do </a:t>
                      </a:r>
                      <a:r>
                        <a:rPr lang="en-US" sz="1600" b="1" dirty="0"/>
                        <a:t>work at home </a:t>
                      </a:r>
                      <a:r>
                        <a:rPr lang="en-US" sz="1600" b="0" dirty="0"/>
                        <a:t>because of </a:t>
                      </a:r>
                      <a:r>
                        <a:rPr lang="en-US" sz="1600" b="1" dirty="0"/>
                        <a:t>excessive documentation </a:t>
                      </a:r>
                      <a:r>
                        <a:rPr lang="en-US" sz="1600" b="0" dirty="0"/>
                        <a:t>tasks.</a:t>
                      </a:r>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Strongly Agree</a:t>
                      </a:r>
                    </a:p>
                    <a:p>
                      <a:pPr algn="ctr"/>
                      <a:endParaRPr lang="en-US" sz="1400" i="1" dirty="0"/>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Agree</a:t>
                      </a:r>
                    </a:p>
                    <a:p>
                      <a:pPr algn="ctr"/>
                      <a:endParaRPr lang="en-US" sz="1400" i="1" dirty="0"/>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Neither agree nor disagree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Disagree</a:t>
                      </a:r>
                    </a:p>
                    <a:p>
                      <a:pPr algn="ctr"/>
                      <a:endParaRPr lang="en-US" sz="1400" i="1" dirty="0"/>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Strongly Disagree</a:t>
                      </a:r>
                    </a:p>
                    <a:p>
                      <a:pPr algn="ctr"/>
                      <a:endParaRPr lang="en-US" sz="1400" i="1" dirty="0"/>
                    </a:p>
                  </a:txBody>
                  <a:tcPr anchor="ctr"/>
                </a:tc>
                <a:extLst>
                  <a:ext uri="{0D108BD9-81ED-4DB2-BD59-A6C34878D82A}">
                    <a16:rowId xmlns:a16="http://schemas.microsoft.com/office/drawing/2014/main" val="2153686548"/>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dirty="0"/>
                        <a:t>Q3. In the past 6 months, there has been a </a:t>
                      </a:r>
                      <a:r>
                        <a:rPr lang="en-US" sz="1600" b="1" dirty="0"/>
                        <a:t>noticeable change </a:t>
                      </a:r>
                      <a:r>
                        <a:rPr lang="en-US" sz="1600" b="0" dirty="0"/>
                        <a:t>in </a:t>
                      </a:r>
                      <a:r>
                        <a:rPr lang="en-US" sz="1600" b="1" dirty="0"/>
                        <a:t>the time or effort or both</a:t>
                      </a:r>
                      <a:r>
                        <a:rPr lang="en-US" sz="1600" b="0" dirty="0"/>
                        <a:t> needed for me to complete my documentation tasks. </a:t>
                      </a:r>
                    </a:p>
                  </a:txBody>
                  <a:tcPr/>
                </a:tc>
                <a:tc>
                  <a:txBody>
                    <a:bodyPr/>
                    <a:lstStyle/>
                    <a:p>
                      <a:pPr algn="ctr"/>
                      <a:r>
                        <a:rPr lang="en-US" sz="1400" i="1" dirty="0"/>
                        <a:t>Greatly increased</a:t>
                      </a:r>
                    </a:p>
                  </a:txBody>
                  <a:tcPr anchor="ctr"/>
                </a:tc>
                <a:tc>
                  <a:txBody>
                    <a:bodyPr/>
                    <a:lstStyle/>
                    <a:p>
                      <a:pPr algn="ctr"/>
                      <a:r>
                        <a:rPr lang="en-US" sz="1400" i="1" dirty="0"/>
                        <a:t>Somewhat increased</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Unchanged</a:t>
                      </a:r>
                    </a:p>
                  </a:txBody>
                  <a:tcPr anchor="ctr"/>
                </a:tc>
                <a:tc>
                  <a:txBody>
                    <a:bodyPr/>
                    <a:lstStyle/>
                    <a:p>
                      <a:pPr algn="ctr"/>
                      <a:r>
                        <a:rPr lang="en-US" sz="1400" i="1" dirty="0"/>
                        <a:t>Somewhat decreased</a:t>
                      </a:r>
                    </a:p>
                  </a:txBody>
                  <a:tcPr anchor="ctr"/>
                </a:tc>
                <a:tc>
                  <a:txBody>
                    <a:bodyPr/>
                    <a:lstStyle/>
                    <a:p>
                      <a:pPr algn="ctr"/>
                      <a:r>
                        <a:rPr lang="en-US" sz="1400" i="1" dirty="0"/>
                        <a:t>Greatly decreased</a:t>
                      </a:r>
                    </a:p>
                  </a:txBody>
                  <a:tcPr anchor="ctr"/>
                </a:tc>
                <a:extLst>
                  <a:ext uri="{0D108BD9-81ED-4DB2-BD59-A6C34878D82A}">
                    <a16:rowId xmlns:a16="http://schemas.microsoft.com/office/drawing/2014/main" val="2561869429"/>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dirty="0"/>
                        <a:t>Q4. The </a:t>
                      </a:r>
                      <a:r>
                        <a:rPr lang="en-US" sz="1600" b="1" dirty="0"/>
                        <a:t>effort or time </a:t>
                      </a:r>
                      <a:r>
                        <a:rPr lang="en-US" sz="1600" b="0" dirty="0"/>
                        <a:t>required for me to complete documentation tasks </a:t>
                      </a:r>
                      <a:r>
                        <a:rPr lang="en-US" sz="1600" b="1" dirty="0"/>
                        <a:t>impedes patient care</a:t>
                      </a:r>
                      <a:r>
                        <a:rPr lang="en-US" sz="1600" b="0" dirty="0"/>
                        <a:t>.</a:t>
                      </a:r>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Strongly Agree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Agree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Neither agree nor disagree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Disagree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i="1" dirty="0"/>
                        <a:t>Strongly Disagree</a:t>
                      </a:r>
                    </a:p>
                  </a:txBody>
                  <a:tcPr anchor="ctr"/>
                </a:tc>
                <a:extLst>
                  <a:ext uri="{0D108BD9-81ED-4DB2-BD59-A6C34878D82A}">
                    <a16:rowId xmlns:a16="http://schemas.microsoft.com/office/drawing/2014/main" val="2837484905"/>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dirty="0"/>
                        <a:t>Q5. I find it easy to document patient care using the electronic health record.</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pPr algn="ctr"/>
                      <a:r>
                        <a:rPr lang="en-US" sz="1400" i="1" dirty="0"/>
                        <a:t>Strongly Disagree</a:t>
                      </a:r>
                    </a:p>
                  </a:txBody>
                  <a:tcPr anchor="ctr"/>
                </a:tc>
                <a:tc>
                  <a:txBody>
                    <a:bodyPr/>
                    <a:lstStyle/>
                    <a:p>
                      <a:pPr algn="ctr"/>
                      <a:r>
                        <a:rPr lang="en-US" sz="1400" i="1" dirty="0"/>
                        <a:t>Disagree</a:t>
                      </a:r>
                    </a:p>
                  </a:txBody>
                  <a:tcPr anchor="ctr"/>
                </a:tc>
                <a:tc>
                  <a:txBody>
                    <a:bodyPr/>
                    <a:lstStyle/>
                    <a:p>
                      <a:pPr algn="ctr"/>
                      <a:r>
                        <a:rPr lang="en-US" sz="1400" i="1" dirty="0"/>
                        <a:t>Neither agree nor disagree</a:t>
                      </a:r>
                    </a:p>
                  </a:txBody>
                  <a:tcPr anchor="ctr"/>
                </a:tc>
                <a:tc>
                  <a:txBody>
                    <a:bodyPr/>
                    <a:lstStyle/>
                    <a:p>
                      <a:pPr algn="ctr"/>
                      <a:r>
                        <a:rPr lang="en-US" sz="1400" i="1" dirty="0"/>
                        <a:t>Agree</a:t>
                      </a:r>
                    </a:p>
                  </a:txBody>
                  <a:tcPr anchor="ctr"/>
                </a:tc>
                <a:tc>
                  <a:txBody>
                    <a:bodyPr/>
                    <a:lstStyle/>
                    <a:p>
                      <a:pPr algn="ctr"/>
                      <a:r>
                        <a:rPr lang="en-US" sz="1400" i="1" dirty="0"/>
                        <a:t>Strongly Agree</a:t>
                      </a:r>
                    </a:p>
                  </a:txBody>
                  <a:tcPr anchor="ctr"/>
                </a:tc>
                <a:extLst>
                  <a:ext uri="{0D108BD9-81ED-4DB2-BD59-A6C34878D82A}">
                    <a16:rowId xmlns:a16="http://schemas.microsoft.com/office/drawing/2014/main" val="1119378503"/>
                  </a:ext>
                </a:extLst>
              </a:tr>
            </a:tbl>
          </a:graphicData>
        </a:graphic>
      </p:graphicFrame>
      <p:sp>
        <p:nvSpPr>
          <p:cNvPr id="9" name="Rectangle 8" descr="Doctor">
            <a:extLst>
              <a:ext uri="{FF2B5EF4-FFF2-40B4-BE49-F238E27FC236}">
                <a16:creationId xmlns:a16="http://schemas.microsoft.com/office/drawing/2014/main" id="{25CC97F6-78A7-8AC0-7AD6-9E5D191EB181}"/>
              </a:ext>
            </a:extLst>
          </p:cNvPr>
          <p:cNvSpPr/>
          <p:nvPr/>
        </p:nvSpPr>
        <p:spPr>
          <a:xfrm>
            <a:off x="630116" y="1620716"/>
            <a:ext cx="568567" cy="56856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descr="Classroom">
            <a:extLst>
              <a:ext uri="{FF2B5EF4-FFF2-40B4-BE49-F238E27FC236}">
                <a16:creationId xmlns:a16="http://schemas.microsoft.com/office/drawing/2014/main" id="{1045AFC1-415D-2CE6-5AA3-540B8AA62404}"/>
              </a:ext>
            </a:extLst>
          </p:cNvPr>
          <p:cNvSpPr/>
          <p:nvPr/>
        </p:nvSpPr>
        <p:spPr>
          <a:xfrm>
            <a:off x="630116" y="3446625"/>
            <a:ext cx="568567" cy="56856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descr="Stethoscope">
            <a:extLst>
              <a:ext uri="{FF2B5EF4-FFF2-40B4-BE49-F238E27FC236}">
                <a16:creationId xmlns:a16="http://schemas.microsoft.com/office/drawing/2014/main" id="{1AE14977-F686-7EA0-FDBB-C85C8921C896}"/>
              </a:ext>
            </a:extLst>
          </p:cNvPr>
          <p:cNvSpPr/>
          <p:nvPr/>
        </p:nvSpPr>
        <p:spPr>
          <a:xfrm>
            <a:off x="630116" y="5237284"/>
            <a:ext cx="568567" cy="56856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descr="Briefcase">
            <a:extLst>
              <a:ext uri="{FF2B5EF4-FFF2-40B4-BE49-F238E27FC236}">
                <a16:creationId xmlns:a16="http://schemas.microsoft.com/office/drawing/2014/main" id="{156C7D5E-201D-E68A-B2F1-1176678FAAE4}"/>
              </a:ext>
            </a:extLst>
          </p:cNvPr>
          <p:cNvSpPr/>
          <p:nvPr/>
        </p:nvSpPr>
        <p:spPr>
          <a:xfrm>
            <a:off x="634524" y="2531833"/>
            <a:ext cx="568567" cy="56856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descr="Document">
            <a:extLst>
              <a:ext uri="{FF2B5EF4-FFF2-40B4-BE49-F238E27FC236}">
                <a16:creationId xmlns:a16="http://schemas.microsoft.com/office/drawing/2014/main" id="{ED44721F-4DCF-A6D0-6005-075A24DB4ED5}"/>
              </a:ext>
            </a:extLst>
          </p:cNvPr>
          <p:cNvSpPr/>
          <p:nvPr/>
        </p:nvSpPr>
        <p:spPr>
          <a:xfrm>
            <a:off x="630116" y="4403896"/>
            <a:ext cx="568567" cy="56856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64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48A7D-264A-C2AE-0F81-C4DC6DBAFB24}"/>
              </a:ext>
            </a:extLst>
          </p:cNvPr>
          <p:cNvPicPr>
            <a:picLocks noChangeAspect="1"/>
          </p:cNvPicPr>
          <p:nvPr/>
        </p:nvPicPr>
        <p:blipFill>
          <a:blip r:embed="rId3"/>
          <a:stretch>
            <a:fillRect/>
          </a:stretch>
        </p:blipFill>
        <p:spPr>
          <a:xfrm>
            <a:off x="0" y="0"/>
            <a:ext cx="12187492" cy="6858000"/>
          </a:xfrm>
          <a:prstGeom prst="rect">
            <a:avLst/>
          </a:prstGeom>
        </p:spPr>
      </p:pic>
    </p:spTree>
    <p:extLst>
      <p:ext uri="{BB962C8B-B14F-4D97-AF65-F5344CB8AC3E}">
        <p14:creationId xmlns:p14="http://schemas.microsoft.com/office/powerpoint/2010/main" val="117258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305B4D-3462-2139-4D93-1AF7FF784019}"/>
              </a:ext>
            </a:extLst>
          </p:cNvPr>
          <p:cNvPicPr>
            <a:picLocks noChangeAspect="1"/>
          </p:cNvPicPr>
          <p:nvPr/>
        </p:nvPicPr>
        <p:blipFill>
          <a:blip r:embed="rId3"/>
          <a:stretch>
            <a:fillRect/>
          </a:stretch>
        </p:blipFill>
        <p:spPr>
          <a:xfrm>
            <a:off x="0" y="0"/>
            <a:ext cx="12187492" cy="6858000"/>
          </a:xfrm>
          <a:prstGeom prst="rect">
            <a:avLst/>
          </a:prstGeom>
        </p:spPr>
      </p:pic>
    </p:spTree>
    <p:extLst>
      <p:ext uri="{BB962C8B-B14F-4D97-AF65-F5344CB8AC3E}">
        <p14:creationId xmlns:p14="http://schemas.microsoft.com/office/powerpoint/2010/main" val="49455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A74BC-0569-B9D8-51BF-43DC58DA34D1}"/>
              </a:ext>
            </a:extLst>
          </p:cNvPr>
          <p:cNvPicPr>
            <a:picLocks noChangeAspect="1"/>
          </p:cNvPicPr>
          <p:nvPr/>
        </p:nvPicPr>
        <p:blipFill>
          <a:blip r:embed="rId3"/>
          <a:stretch>
            <a:fillRect/>
          </a:stretch>
        </p:blipFill>
        <p:spPr>
          <a:xfrm>
            <a:off x="0" y="0"/>
            <a:ext cx="12187492" cy="6858000"/>
          </a:xfrm>
          <a:prstGeom prst="rect">
            <a:avLst/>
          </a:prstGeom>
        </p:spPr>
      </p:pic>
    </p:spTree>
    <p:extLst>
      <p:ext uri="{BB962C8B-B14F-4D97-AF65-F5344CB8AC3E}">
        <p14:creationId xmlns:p14="http://schemas.microsoft.com/office/powerpoint/2010/main" val="300000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02BA0-2107-0688-D995-DF0070274DB0}"/>
              </a:ext>
            </a:extLst>
          </p:cNvPr>
          <p:cNvPicPr>
            <a:picLocks noChangeAspect="1"/>
          </p:cNvPicPr>
          <p:nvPr/>
        </p:nvPicPr>
        <p:blipFill>
          <a:blip r:embed="rId3"/>
          <a:stretch>
            <a:fillRect/>
          </a:stretch>
        </p:blipFill>
        <p:spPr>
          <a:xfrm>
            <a:off x="0" y="0"/>
            <a:ext cx="12187492" cy="6858000"/>
          </a:xfrm>
          <a:prstGeom prst="rect">
            <a:avLst/>
          </a:prstGeom>
        </p:spPr>
      </p:pic>
    </p:spTree>
    <p:extLst>
      <p:ext uri="{BB962C8B-B14F-4D97-AF65-F5344CB8AC3E}">
        <p14:creationId xmlns:p14="http://schemas.microsoft.com/office/powerpoint/2010/main" val="106350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E0C45-C48A-4D27-07A8-0AD483C6E426}"/>
              </a:ext>
            </a:extLst>
          </p:cNvPr>
          <p:cNvPicPr>
            <a:picLocks noChangeAspect="1"/>
          </p:cNvPicPr>
          <p:nvPr/>
        </p:nvPicPr>
        <p:blipFill>
          <a:blip r:embed="rId3"/>
          <a:stretch>
            <a:fillRect/>
          </a:stretch>
        </p:blipFill>
        <p:spPr>
          <a:xfrm>
            <a:off x="0" y="0"/>
            <a:ext cx="12192000" cy="6860536"/>
          </a:xfrm>
          <a:prstGeom prst="rect">
            <a:avLst/>
          </a:prstGeom>
        </p:spPr>
      </p:pic>
    </p:spTree>
    <p:extLst>
      <p:ext uri="{BB962C8B-B14F-4D97-AF65-F5344CB8AC3E}">
        <p14:creationId xmlns:p14="http://schemas.microsoft.com/office/powerpoint/2010/main" val="332012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E5AA0-4069-5D16-2201-483EAF241AEB}"/>
              </a:ext>
            </a:extLst>
          </p:cNvPr>
          <p:cNvPicPr>
            <a:picLocks noChangeAspect="1"/>
          </p:cNvPicPr>
          <p:nvPr/>
        </p:nvPicPr>
        <p:blipFill>
          <a:blip r:embed="rId3"/>
          <a:stretch>
            <a:fillRect/>
          </a:stretch>
        </p:blipFill>
        <p:spPr>
          <a:xfrm>
            <a:off x="0" y="0"/>
            <a:ext cx="12187492" cy="6858000"/>
          </a:xfrm>
          <a:prstGeom prst="rect">
            <a:avLst/>
          </a:prstGeom>
        </p:spPr>
      </p:pic>
    </p:spTree>
    <p:extLst>
      <p:ext uri="{BB962C8B-B14F-4D97-AF65-F5344CB8AC3E}">
        <p14:creationId xmlns:p14="http://schemas.microsoft.com/office/powerpoint/2010/main" val="1052058790"/>
      </p:ext>
    </p:extLst>
  </p:cSld>
  <p:clrMapOvr>
    <a:masterClrMapping/>
  </p:clrMapOvr>
</p:sld>
</file>

<file path=ppt/theme/theme1.xml><?xml version="1.0" encoding="utf-8"?>
<a:theme xmlns:a="http://schemas.openxmlformats.org/drawingml/2006/main" name="JPA Master PowerPoint">
  <a:themeElements>
    <a:clrScheme name="Custom 24">
      <a:dk1>
        <a:sysClr val="windowText" lastClr="000000"/>
      </a:dk1>
      <a:lt1>
        <a:sysClr val="window" lastClr="FFFFFF"/>
      </a:lt1>
      <a:dk2>
        <a:srgbClr val="404040"/>
      </a:dk2>
      <a:lt2>
        <a:srgbClr val="E1E1E1"/>
      </a:lt2>
      <a:accent1>
        <a:srgbClr val="CB333B"/>
      </a:accent1>
      <a:accent2>
        <a:srgbClr val="A2AAAD"/>
      </a:accent2>
      <a:accent3>
        <a:srgbClr val="F2A900"/>
      </a:accent3>
      <a:accent4>
        <a:srgbClr val="872651"/>
      </a:accent4>
      <a:accent5>
        <a:srgbClr val="440099"/>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PA Master PowerPoint">
  <a:themeElements>
    <a:clrScheme name="Custom 24">
      <a:dk1>
        <a:sysClr val="windowText" lastClr="000000"/>
      </a:dk1>
      <a:lt1>
        <a:sysClr val="window" lastClr="FFFFFF"/>
      </a:lt1>
      <a:dk2>
        <a:srgbClr val="404040"/>
      </a:dk2>
      <a:lt2>
        <a:srgbClr val="E1E1E1"/>
      </a:lt2>
      <a:accent1>
        <a:srgbClr val="CB333B"/>
      </a:accent1>
      <a:accent2>
        <a:srgbClr val="A2AAAD"/>
      </a:accent2>
      <a:accent3>
        <a:srgbClr val="F2A900"/>
      </a:accent3>
      <a:accent4>
        <a:srgbClr val="872651"/>
      </a:accent4>
      <a:accent5>
        <a:srgbClr val="440099"/>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cb6390-6787-437a-a171-5ea4b9f9973e">
      <Terms xmlns="http://schemas.microsoft.com/office/infopath/2007/PartnerControls"/>
    </lcf76f155ced4ddcb4097134ff3c332f>
    <Comments xmlns="17cb6390-6787-437a-a171-5ea4b9f9973e" xsi:nil="true"/>
    <TaxCatchAll xmlns="b0da5a25-9569-4e43-a244-fda7914458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054E42D7464B4282B0044C22C40675" ma:contentTypeVersion="19" ma:contentTypeDescription="Create a new document." ma:contentTypeScope="" ma:versionID="dcf396f39a1a32fa4ea8984f5f5cfa3c">
  <xsd:schema xmlns:xsd="http://www.w3.org/2001/XMLSchema" xmlns:xs="http://www.w3.org/2001/XMLSchema" xmlns:p="http://schemas.microsoft.com/office/2006/metadata/properties" xmlns:ns2="17cb6390-6787-437a-a171-5ea4b9f9973e" xmlns:ns3="b0da5a25-9569-4e43-a244-fda791445865" targetNamespace="http://schemas.microsoft.com/office/2006/metadata/properties" ma:root="true" ma:fieldsID="9ffcf59c5d054e1808e6070fe941e2be" ns2:_="" ns3:_="">
    <xsd:import namespace="17cb6390-6787-437a-a171-5ea4b9f9973e"/>
    <xsd:import namespace="b0da5a25-9569-4e43-a244-fda7914458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b6390-6787-437a-a171-5ea4b9f997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104f86-140b-4475-901d-814406a83e3b" ma:termSetId="09814cd3-568e-fe90-9814-8d621ff8fb84" ma:anchorId="fba54fb3-c3e1-fe81-a776-ca4b69148c4d" ma:open="true" ma:isKeyword="false">
      <xsd:complexType>
        <xsd:sequence>
          <xsd:element ref="pc:Terms" minOccurs="0" maxOccurs="1"/>
        </xsd:sequence>
      </xsd:complexType>
    </xsd:element>
    <xsd:element name="Comments" ma:index="25"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da5a25-9569-4e43-a244-fda7914458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7107157-a95f-4bd8-b133-ec093882d451}" ma:internalName="TaxCatchAll" ma:showField="CatchAllData" ma:web="b0da5a25-9569-4e43-a244-fda7914458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81A1E4-6F63-4313-9D32-ACE25452D28E}">
  <ds:schemaRefs>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dd7aadf6-1aa7-41fe-8c5c-6436a07c4ba0"/>
    <ds:schemaRef ds:uri="a6501837-1aa9-4cb4-852b-bfedc82f8392"/>
    <ds:schemaRef ds:uri="http://www.w3.org/XML/1998/namespace"/>
    <ds:schemaRef ds:uri="http://purl.org/dc/elements/1.1/"/>
  </ds:schemaRefs>
</ds:datastoreItem>
</file>

<file path=customXml/itemProps2.xml><?xml version="1.0" encoding="utf-8"?>
<ds:datastoreItem xmlns:ds="http://schemas.openxmlformats.org/officeDocument/2006/customXml" ds:itemID="{D99452FF-F42B-4FA7-BB9D-F06E6A712EFC}">
  <ds:schemaRefs>
    <ds:schemaRef ds:uri="http://schemas.microsoft.com/sharepoint/v3/contenttype/forms"/>
  </ds:schemaRefs>
</ds:datastoreItem>
</file>

<file path=customXml/itemProps3.xml><?xml version="1.0" encoding="utf-8"?>
<ds:datastoreItem xmlns:ds="http://schemas.openxmlformats.org/officeDocument/2006/customXml" ds:itemID="{7CCBE442-FC9B-4CA6-B667-516FD766F36F}"/>
</file>

<file path=docProps/app.xml><?xml version="1.0" encoding="utf-8"?>
<Properties xmlns="http://schemas.openxmlformats.org/officeDocument/2006/extended-properties" xmlns:vt="http://schemas.openxmlformats.org/officeDocument/2006/docPropsVTypes">
  <Template>office theme</Template>
  <TotalTime>6800</TotalTime>
  <Words>993</Words>
  <Application>Microsoft Office PowerPoint</Application>
  <PresentationFormat>Widescreen</PresentationFormat>
  <Paragraphs>83</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MS PGothic</vt:lpstr>
      <vt:lpstr>Arial</vt:lpstr>
      <vt:lpstr>Calibri</vt:lpstr>
      <vt:lpstr>Century Gothic</vt:lpstr>
      <vt:lpstr>Roboto Light</vt:lpstr>
      <vt:lpstr>Roboto Regular</vt:lpstr>
      <vt:lpstr>JPA Master PowerPoint</vt:lpstr>
      <vt:lpstr>1_JPA Master PowerPoint</vt:lpstr>
      <vt:lpstr>PowerPoint Presentation</vt:lpstr>
      <vt:lpstr>TrendBurden: Pulse Survey</vt:lpstr>
      <vt:lpstr>TrendBurden: Pulse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Sidwell</dc:creator>
  <cp:lastModifiedBy>Katy Sidwell</cp:lastModifiedBy>
  <cp:revision>54</cp:revision>
  <dcterms:created xsi:type="dcterms:W3CDTF">2022-06-22T13:18:24Z</dcterms:created>
  <dcterms:modified xsi:type="dcterms:W3CDTF">2026-03-04T18:12:58Z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0x0101007F054E42D7464B4282B0044C22C40675</vt:lpwstr>
  </property>
  <property fmtid="{D5CDD505-2E9C-101B-9397-08002B2CF9AE}" pid="3" name="MediaServiceImageTags">
    <vt:lpwstr/>
  </property>
  <property fmtid="{D5CDD505-2E9C-101B-9397-08002B2CF9AE}" pid="4" name="MSIP_Label_a73fd474-4f3c-44ed-88fb-5cc4bd2471bf_Enabled">
    <vt:lpwstr>true</vt:lpwstr>
  </property>
  <property fmtid="{D5CDD505-2E9C-101B-9397-08002B2CF9AE}" pid="5" name="MSIP_Label_a73fd474-4f3c-44ed-88fb-5cc4bd2471bf_SetDate">
    <vt:lpwstr>2025-12-08T22:38:18Z</vt:lpwstr>
  </property>
  <property fmtid="{D5CDD505-2E9C-101B-9397-08002B2CF9AE}" pid="6" name="MSIP_Label_a73fd474-4f3c-44ed-88fb-5cc4bd2471bf_Method">
    <vt:lpwstr>Standard</vt:lpwstr>
  </property>
  <property fmtid="{D5CDD505-2E9C-101B-9397-08002B2CF9AE}" pid="7" name="MSIP_Label_a73fd474-4f3c-44ed-88fb-5cc4bd2471bf_Name">
    <vt:lpwstr>defa4170-0d19-0005-0004-bc88714345d2</vt:lpwstr>
  </property>
  <property fmtid="{D5CDD505-2E9C-101B-9397-08002B2CF9AE}" pid="8" name="MSIP_Label_a73fd474-4f3c-44ed-88fb-5cc4bd2471bf_SiteId">
    <vt:lpwstr>8d1a69ec-03b5-4345-ae21-dad112f5fb4f</vt:lpwstr>
  </property>
  <property fmtid="{D5CDD505-2E9C-101B-9397-08002B2CF9AE}" pid="9" name="MSIP_Label_a73fd474-4f3c-44ed-88fb-5cc4bd2471bf_ActionId">
    <vt:lpwstr>90a4897a-4a75-4615-8e2f-a7ee317f0647</vt:lpwstr>
  </property>
  <property fmtid="{D5CDD505-2E9C-101B-9397-08002B2CF9AE}" pid="10" name="MSIP_Label_a73fd474-4f3c-44ed-88fb-5cc4bd2471bf_ContentBits">
    <vt:lpwstr>0</vt:lpwstr>
  </property>
  <property fmtid="{D5CDD505-2E9C-101B-9397-08002B2CF9AE}" pid="11" name="MSIP_Label_a73fd474-4f3c-44ed-88fb-5cc4bd2471bf_Tag">
    <vt:lpwstr>50, 3, 0, 1</vt:lpwstr>
  </property>
</Properties>
</file>