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63" r:id="rId5"/>
    <p:sldId id="273" r:id="rId6"/>
    <p:sldId id="282" r:id="rId7"/>
    <p:sldId id="286" r:id="rId8"/>
    <p:sldId id="287" r:id="rId9"/>
    <p:sldId id="284" r:id="rId10"/>
    <p:sldId id="285" r:id="rId11"/>
    <p:sldId id="278" r:id="rId12"/>
    <p:sldId id="274" r:id="rId13"/>
    <p:sldId id="283" r:id="rId14"/>
    <p:sldId id="277" r:id="rId15"/>
    <p:sldId id="279" r:id="rId16"/>
    <p:sldId id="28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D9B69D-73C8-4FF4-A240-31ADAEEF4157}" v="1" dt="2026-03-13T15:59:07.6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A61FC5-22C8-4AF2-8D3D-96E5BFF3EEB8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99B1EE-6713-4794-8646-DCCA72E81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661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A5D3E27-07BB-AD75-A97E-ADE9D47C1AF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393372"/>
            <a:ext cx="10515600" cy="4682216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093425C-68AF-AA1E-CEA2-F998546FFE8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265210"/>
            <a:ext cx="7826829" cy="80546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062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75EA2-1F28-BCEF-855E-09A131292C7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265210"/>
            <a:ext cx="7826829" cy="80546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9888956-9906-A213-843C-B3D563657D91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838200" y="1360714"/>
            <a:ext cx="5181600" cy="481624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267BA7-F3A7-920C-6C79-96D57D5DB889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6172202" y="1360713"/>
            <a:ext cx="5181600" cy="481624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89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804EF-2CF7-3A92-BE53-3BF9AE2D958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265210"/>
            <a:ext cx="7826829" cy="80546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84F52C-C935-DE40-058D-19FB1E3D30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15820" y="1894115"/>
            <a:ext cx="115292" cy="3771687"/>
          </a:xfrm>
          <a:prstGeom prst="rect">
            <a:avLst/>
          </a:prstGeom>
        </p:spPr>
      </p:pic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B4885669-C0B1-E669-EB59-302067AB8B1D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838200" y="1361969"/>
            <a:ext cx="5157787" cy="74635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2BA91F7-0ADC-DF9F-E36C-4E9F7DB1B148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839788" y="2312534"/>
            <a:ext cx="5157787" cy="387712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4B5A0D1-6E11-7312-EA6A-CF633EC5B7FE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281058" y="1361969"/>
            <a:ext cx="5183188" cy="74635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BE27E77-366E-F4F0-131B-185F65CB33F3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6281058" y="2312534"/>
            <a:ext cx="5183188" cy="387712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718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4C769-CC29-F039-E2CA-DFA246DD7D9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265210"/>
            <a:ext cx="7826829" cy="80546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E183FA-D3E7-ABFE-7C12-98BDF646A5F6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838200" y="1371601"/>
            <a:ext cx="10515600" cy="457653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640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41AAF-AD18-8129-B275-DB7953A193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265210"/>
            <a:ext cx="7826829" cy="80546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ubtitle 6">
            <a:extLst>
              <a:ext uri="{FF2B5EF4-FFF2-40B4-BE49-F238E27FC236}">
                <a16:creationId xmlns:a16="http://schemas.microsoft.com/office/drawing/2014/main" id="{401BF33A-1468-1100-487A-F7283883471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838200" y="1283757"/>
            <a:ext cx="5147187" cy="463099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34A6A33-0554-65F7-6EB1-F63EF6B51CE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63854" y="1240970"/>
            <a:ext cx="4991533" cy="467378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247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86AB-892A-6926-15A7-D56DE4FEB53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265210"/>
            <a:ext cx="7826829" cy="80546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091AA-1269-DCD1-CB02-D98C6892279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194620"/>
            <a:ext cx="10515600" cy="488096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85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6A817C8-CD5C-F658-3738-0139AB70244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183188" y="1240970"/>
            <a:ext cx="6172200" cy="462801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3CF6ECE2-FE60-6C47-77BE-973B93665444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839788" y="1240970"/>
            <a:ext cx="3932237" cy="462801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1CFDC32-6FD7-0491-A5CD-A76C663B9D5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6612" y="280389"/>
            <a:ext cx="8261206" cy="63401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888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9B6AD93-F9B3-1355-498E-ADA8ECD0D6E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265210"/>
            <a:ext cx="7826829" cy="80546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23E1F58-83C5-9C5A-8877-AB41B4EAD7E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24691" y="1392045"/>
            <a:ext cx="3923867" cy="4628017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F31C84-2692-6D4F-41BB-FA96C8E59A8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134067" y="1392045"/>
            <a:ext cx="3923867" cy="462801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C969A5E-28DA-4AA0-A931-933FF7F7771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143443" y="1392045"/>
            <a:ext cx="3923867" cy="462801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3598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C1597-A555-2CE9-A557-6F064614BE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265210"/>
            <a:ext cx="7826829" cy="80546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7C5F30-92E0-747C-4B36-61E753FFB803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838200" y="1371601"/>
            <a:ext cx="4814455" cy="4576536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1165357-5A44-C754-B59F-14B629AAFE13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6347691" y="1371601"/>
            <a:ext cx="5006110" cy="457653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522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9979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hyperlink" Target="chrome-extension://efaidnbmnnnibpcajpcglclefindmkaj/https:/www.govst.edu/uploadedFiles/Academics/Services_and_Resources/Writing_Center/WC_Inside_Pages/Outcome%20Verbs.pd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B79CA-1CB8-A133-67D7-E2B7AC1F94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556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6DBE66D-9AB8-E7CE-8001-66A862AC0D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15820" y="1894115"/>
            <a:ext cx="115292" cy="377168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8D70BD-365F-8038-1F4E-FB73DB81FDC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1231333"/>
            <a:ext cx="10515600" cy="132556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B56B6-F255-0668-8166-181D0B2B37BB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838200" y="2852057"/>
            <a:ext cx="5181600" cy="3324906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6D9BC3C-A565-9DCE-AF61-DDE72EC0A978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6172200" y="2852057"/>
            <a:ext cx="5181600" cy="3324906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199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6DBE66D-9AB8-E7CE-8001-66A862AC0D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15820" y="1894115"/>
            <a:ext cx="115292" cy="377168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0DAC7A2-0676-298C-B5F6-D877072B779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6611" y="1192198"/>
            <a:ext cx="10415587" cy="102577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EAF204-516F-3AC9-63F7-C20567F85310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836612" y="2312534"/>
            <a:ext cx="5157787" cy="74635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48E158F-D1E8-5723-CBD5-090874B99FDF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839788" y="3145971"/>
            <a:ext cx="5157787" cy="304369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BC54DDC-970B-602A-C0F9-B3B941DAB104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172200" y="2312534"/>
            <a:ext cx="5183188" cy="74635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16D7578-8E7E-16CD-9A2D-119E64AAB00B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6172200" y="3153452"/>
            <a:ext cx="5183188" cy="303621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520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6DBE66D-9AB8-E7CE-8001-66A862AC0D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15820" y="1894115"/>
            <a:ext cx="115292" cy="377168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03305BB-A853-E4E5-56CD-657D1F0484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6612" y="1240971"/>
            <a:ext cx="3932237" cy="134665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FC9890-2E4C-FDE5-8F17-2B4F563A02F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183188" y="1240970"/>
            <a:ext cx="6172200" cy="462801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E37554-9C69-73E7-5746-0EB14603C754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839788" y="2764970"/>
            <a:ext cx="3932237" cy="310401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664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6DBE66D-9AB8-E7CE-8001-66A862AC0D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15820" y="1894115"/>
            <a:ext cx="115292" cy="3771687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4F3393E4-4834-5C2A-9B49-F80FE2BABB1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6612" y="1219200"/>
            <a:ext cx="3932237" cy="108312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A9E1B7E-AE6A-3B28-D248-04BD6FAAF720}"/>
              </a:ext>
            </a:extLst>
          </p:cNvPr>
          <p:cNvSpPr>
            <a:spLocks noGrp="1"/>
          </p:cNvSpPr>
          <p:nvPr>
            <p:ph type="pic" idx="4294967295"/>
          </p:nvPr>
        </p:nvSpPr>
        <p:spPr>
          <a:xfrm>
            <a:off x="5321526" y="1219200"/>
            <a:ext cx="6172200" cy="478336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5EE52F5-1776-CFA3-CB75-92EFC5612880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836612" y="2528433"/>
            <a:ext cx="3932237" cy="347413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061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6DBE66D-9AB8-E7CE-8001-66A862AC0D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15820" y="1894115"/>
            <a:ext cx="115292" cy="377168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B6F9874-5E69-DEE7-919C-A3B37F1143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1506100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Presentation Title</a:t>
            </a:r>
            <a:br>
              <a:rPr lang="en-US" dirty="0"/>
            </a:br>
            <a:r>
              <a:rPr lang="en-US" sz="2800" dirty="0"/>
              <a:t>Session Title: (for oral presentations and System Demos)</a:t>
            </a:r>
            <a:br>
              <a:rPr lang="en-US" sz="2800" dirty="0"/>
            </a:br>
            <a:r>
              <a:rPr lang="en-US" sz="2800" dirty="0"/>
              <a:t>Session Code: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41780E-8E68-ECDE-5BA7-E6E722811B2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2935738"/>
            <a:ext cx="10515600" cy="3139849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Speaker</a:t>
            </a:r>
          </a:p>
          <a:p>
            <a:pPr marL="0" indent="0">
              <a:buNone/>
            </a:pPr>
            <a:r>
              <a:rPr lang="en-US" sz="2400" dirty="0"/>
              <a:t>Institution</a:t>
            </a:r>
          </a:p>
          <a:p>
            <a:pPr marL="0" indent="0">
              <a:buNone/>
            </a:pPr>
            <a:r>
              <a:rPr lang="en-US" sz="2400" dirty="0"/>
              <a:t>Connect with me @XXXX</a:t>
            </a:r>
          </a:p>
        </p:txBody>
      </p:sp>
    </p:spTree>
    <p:extLst>
      <p:ext uri="{BB962C8B-B14F-4D97-AF65-F5344CB8AC3E}">
        <p14:creationId xmlns:p14="http://schemas.microsoft.com/office/powerpoint/2010/main" val="3089776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6DBE66D-9AB8-E7CE-8001-66A862AC0D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15820" y="1894115"/>
            <a:ext cx="115292" cy="377168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B6F9874-5E69-DEE7-919C-A3B37F1143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265210"/>
            <a:ext cx="7826829" cy="805462"/>
          </a:xfrm>
          <a:prstGeom prst="rect">
            <a:avLst/>
          </a:prstGeom>
        </p:spPr>
        <p:txBody>
          <a:bodyPr/>
          <a:lstStyle/>
          <a:p>
            <a:r>
              <a:rPr lang="en-US" sz="3000" b="1" dirty="0"/>
              <a:t>Disclosure of Relevant Financial Relationships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41780E-8E68-ECDE-5BA7-E6E722811B2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393372"/>
            <a:ext cx="10515600" cy="4682216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1900" dirty="0">
                <a:solidFill>
                  <a:srgbClr val="FF0000"/>
                </a:solidFill>
              </a:rPr>
              <a:t>Please provide your disclosure information using one of the statements below (and delete the statement that is not applicable). Delete any instructional text in RED. </a:t>
            </a:r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r>
              <a:rPr lang="en-US" sz="1900" dirty="0"/>
              <a:t>The following presenter(s) </a:t>
            </a:r>
            <a:r>
              <a:rPr lang="en-US" sz="1900" b="1" u="sng" dirty="0"/>
              <a:t>have no </a:t>
            </a:r>
            <a:r>
              <a:rPr lang="en-US" sz="1900" dirty="0"/>
              <a:t>relevant financial relationship(s) with ineligible companies to disclose.</a:t>
            </a:r>
          </a:p>
          <a:p>
            <a:pPr lvl="1"/>
            <a:r>
              <a:rPr lang="en-US" sz="1900" dirty="0">
                <a:solidFill>
                  <a:srgbClr val="FF0000"/>
                </a:solidFill>
              </a:rPr>
              <a:t>Example: Terry Smith, MD</a:t>
            </a:r>
          </a:p>
          <a:p>
            <a:pPr lvl="1"/>
            <a:r>
              <a:rPr lang="en-US" sz="1900" dirty="0"/>
              <a:t>First Name Last Name, Designation </a:t>
            </a:r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r>
              <a:rPr lang="en-US" sz="1900" dirty="0"/>
              <a:t>The following presenter(s) </a:t>
            </a:r>
            <a:r>
              <a:rPr lang="en-US" sz="1900" b="1" u="sng" dirty="0"/>
              <a:t>have </a:t>
            </a:r>
            <a:r>
              <a:rPr lang="en-US" sz="1900" dirty="0"/>
              <a:t>relevant financial relationship(s) with ineligible companies to disclose.</a:t>
            </a:r>
          </a:p>
          <a:p>
            <a:pPr lvl="1"/>
            <a:r>
              <a:rPr lang="en-US" sz="1900" dirty="0">
                <a:solidFill>
                  <a:srgbClr val="FF0000"/>
                </a:solidFill>
              </a:rPr>
              <a:t>Example: Terry Smith, MD – Abbott, Consultant; Google, LLC, Stocks</a:t>
            </a:r>
          </a:p>
          <a:p>
            <a:pPr lvl="1"/>
            <a:r>
              <a:rPr lang="en-US" sz="1900" dirty="0"/>
              <a:t>First Name Last Name, Designation – Company Name, Nature of Relationship</a:t>
            </a:r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r>
              <a:rPr lang="en-US" sz="1900" dirty="0"/>
              <a:t>*All of the relevant financial relationships listed for these individuals have been mitigated</a:t>
            </a:r>
            <a:r>
              <a:rPr lang="en-US" sz="1900" dirty="0">
                <a:solidFill>
                  <a:srgbClr val="FF0000"/>
                </a:solidFill>
              </a:rPr>
              <a:t>. – this line must stay at the bottom of your disclosure slide.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516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C39123-4F34-0A7A-5A1A-C40A67FF3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DB4635B-0FAA-6506-234A-4239CC756E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15820" y="1894115"/>
            <a:ext cx="115292" cy="377168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940CB0-B7BC-2133-2590-8EA69AD6A3A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265210"/>
            <a:ext cx="7826829" cy="805462"/>
          </a:xfrm>
          <a:prstGeom prst="rect">
            <a:avLst/>
          </a:prstGeom>
        </p:spPr>
        <p:txBody>
          <a:bodyPr/>
          <a:lstStyle/>
          <a:p>
            <a:r>
              <a:rPr lang="en-US" b="1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4E828-F5DA-22A7-D576-6CD122383A6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393372"/>
            <a:ext cx="10515600" cy="4682216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Please provide 1-3 learning objectives that complete the sentence: “After this presentation the attendee will be able to: XXX.” Do </a:t>
            </a:r>
            <a:r>
              <a:rPr lang="en-US" sz="1800" b="1" dirty="0">
                <a:solidFill>
                  <a:srgbClr val="FF0000"/>
                </a:solidFill>
              </a:rPr>
              <a:t>NOT </a:t>
            </a:r>
            <a:r>
              <a:rPr lang="en-US" sz="1800" dirty="0">
                <a:solidFill>
                  <a:srgbClr val="FF0000"/>
                </a:solidFill>
              </a:rPr>
              <a:t>use the words “understand” “learn”, etc. Please use </a:t>
            </a:r>
            <a:r>
              <a:rPr lang="en-US" sz="1800" dirty="0">
                <a:solidFill>
                  <a:srgbClr val="FF0000"/>
                </a:solidFill>
                <a:hlinkClick r:id="rId4"/>
              </a:rPr>
              <a:t>action verbs</a:t>
            </a:r>
            <a:r>
              <a:rPr lang="en-US" sz="1800" dirty="0">
                <a:solidFill>
                  <a:srgbClr val="FF0000"/>
                </a:solidFill>
              </a:rPr>
              <a:t>. Delete any instructional text in RED.</a:t>
            </a:r>
          </a:p>
          <a:p>
            <a:pPr marL="0" indent="0">
              <a:buNone/>
            </a:pPr>
            <a:r>
              <a:rPr lang="en-US" b="1" dirty="0"/>
              <a:t>At the conclusion of this presentation the learner will be able to: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Learning objective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Learning objective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Learning objective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934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CE67AA-62F6-B53A-8D9C-E210C2B90E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790C6FE-D37B-8998-67D6-E28B0EE218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15820" y="1894115"/>
            <a:ext cx="115292" cy="377168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401BB0B-5FDB-0E92-D3FE-7BEDC87F80C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265210"/>
            <a:ext cx="7826829" cy="80546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DE017-D57C-D485-481A-C803EF96E56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393372"/>
            <a:ext cx="10515600" cy="4682216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35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BF7170-89E6-2744-1086-6CC42DD59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639B6B-1CA4-CC91-C35C-C36D900597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15820" y="1894115"/>
            <a:ext cx="115292" cy="377168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3984A9-8363-2D85-22F6-27BA106CE877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838200" y="1360714"/>
            <a:ext cx="5181600" cy="481624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C1B1315-0565-5AEA-F5E9-5E079549D151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6172200" y="1360714"/>
            <a:ext cx="5181600" cy="481624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913C94C-378C-CDD1-459B-7EE284BE341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265210"/>
            <a:ext cx="7826829" cy="80546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0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FBBFEA-55CD-5525-97ED-AF7BAA1ACC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FC8BA74-3216-C254-8411-2D129E4F2D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15820" y="1894115"/>
            <a:ext cx="115292" cy="3771687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624600-56D3-DD6B-5F98-BAC34959E756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838200" y="1361969"/>
            <a:ext cx="5157787" cy="74635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7C4FEEB-0A0E-3CC9-6115-51BFA831E800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839788" y="2312534"/>
            <a:ext cx="5157787" cy="387712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EE20D40-A1D7-3635-72F6-BE5EE9CA4866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281058" y="1361969"/>
            <a:ext cx="5183188" cy="74635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E6D42C1-06DD-0230-4180-F88586A20120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6281058" y="2312534"/>
            <a:ext cx="5183188" cy="387712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1D212A-A376-1F92-B8FC-9167C1EE32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265210"/>
            <a:ext cx="7826829" cy="80546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849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6DBE66D-9AB8-E7CE-8001-66A862AC0D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15820" y="1894115"/>
            <a:ext cx="115292" cy="3771687"/>
          </a:xfrm>
          <a:prstGeom prst="rect">
            <a:avLst/>
          </a:prstGeo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6C42D46E-905C-2816-4B1D-D87539BEEF7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401082"/>
            <a:ext cx="10515600" cy="435133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996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6DBE66D-9AB8-E7CE-8001-66A862AC0D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15820" y="1894115"/>
            <a:ext cx="115292" cy="377168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DC9DD60-BCA3-0FA9-6161-C746534C569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1312878"/>
            <a:ext cx="10515600" cy="285273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A88406-FC8B-2383-8444-83A2EDEF7A2B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838200" y="4447949"/>
            <a:ext cx="10515600" cy="15001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231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a08c37b-5be2-41b9-904e-068da45e80bc" xsi:nil="true"/>
    <lcf76f155ced4ddcb4097134ff3c332f xmlns="06c4e527-e20f-4eb6-9293-c112466b1ff5">
      <Terms xmlns="http://schemas.microsoft.com/office/infopath/2007/PartnerControls"/>
    </lcf76f155ced4ddcb4097134ff3c332f>
    <Target_x0020_Audiences xmlns="06c4e527-e20f-4eb6-9293-c112466b1ff5" xsi:nil="true"/>
    <Hyperlink xmlns="06c4e527-e20f-4eb6-9293-c112466b1ff5">
      <Url xsi:nil="true"/>
      <Description xsi:nil="true"/>
    </Hyperlink>
    <_ModernAudienceTargetUserField xmlns="06c4e527-e20f-4eb6-9293-c112466b1ff5">
      <UserInfo>
        <DisplayName/>
        <AccountId xsi:nil="true"/>
        <AccountType/>
      </UserInfo>
    </_ModernAudienceTargetUserFiel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4C1A25DBFCFF4890FAF80F71B9F429" ma:contentTypeVersion="20" ma:contentTypeDescription="Create a new document." ma:contentTypeScope="" ma:versionID="e482908858c4083a093e330f35c26398">
  <xsd:schema xmlns:xsd="http://www.w3.org/2001/XMLSchema" xmlns:xs="http://www.w3.org/2001/XMLSchema" xmlns:p="http://schemas.microsoft.com/office/2006/metadata/properties" xmlns:ns2="06c4e527-e20f-4eb6-9293-c112466b1ff5" xmlns:ns3="8a08c37b-5be2-41b9-904e-068da45e80bc" targetNamespace="http://schemas.microsoft.com/office/2006/metadata/properties" ma:root="true" ma:fieldsID="7b12259b6f424351d89d377b99d71672" ns2:_="" ns3:_="">
    <xsd:import namespace="06c4e527-e20f-4eb6-9293-c112466b1ff5"/>
    <xsd:import namespace="8a08c37b-5be2-41b9-904e-068da45e80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Target_x0020_Audiences" minOccurs="0"/>
                <xsd:element ref="ns2:_ModernAudienceTargetUserField" minOccurs="0"/>
                <xsd:element ref="ns2:_ModernAudienceAadObjectI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Hyperlink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c4e527-e20f-4eb6-9293-c112466b1f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3f104f86-140b-4475-901d-814406a83e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Target_x0020_Audiences" ma:index="20" nillable="true" ma:displayName="Target Audiences" ma:internalName="Target_x0020_Audiences">
      <xsd:simpleType>
        <xsd:restriction base="dms:Unknown"/>
      </xsd:simpleType>
    </xsd:element>
    <xsd:element name="_ModernAudienceTargetUserField" ma:index="21" nillable="true" ma:displayName="Audience" ma:list="UserInfo" ma:SharePointGroup="0" ma:internalName="_ModernAudienceTargetUserField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ModernAudienceAadObjectIds" ma:index="22" nillable="true" ma:displayName="AudienceIds" ma:list="{7487877f-f1ee-43b2-9d06-1a2eb6ab933b}" ma:internalName="_ModernAudienceAadObjectIds" ma:readOnly="true" ma:showField="_AadObjectIdForUser" ma:web="8a08c37b-5be2-41b9-904e-068da45e80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Hyperlink" ma:index="26" nillable="true" ma:displayName="Hyperlink" ma:format="Hyperlink" ma:internalName="Hyper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08c37b-5be2-41b9-904e-068da45e80bc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04a23be4-6a7b-4db8-9f98-c4b597adda52}" ma:internalName="TaxCatchAll" ma:showField="CatchAllData" ma:web="8a08c37b-5be2-41b9-904e-068da45e80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F005AE-B43D-4A10-988D-8FEFC697DAA4}">
  <ds:schemaRefs>
    <ds:schemaRef ds:uri="http://schemas.microsoft.com/office/2006/metadata/properties"/>
    <ds:schemaRef ds:uri="http://schemas.microsoft.com/office/infopath/2007/PartnerControls"/>
    <ds:schemaRef ds:uri="f1868209-ab46-4a00-9cb5-55fe6023458d"/>
    <ds:schemaRef ds:uri="e3f6bab4-75d8-4c33-8087-6fe1dfd1857a"/>
  </ds:schemaRefs>
</ds:datastoreItem>
</file>

<file path=customXml/itemProps2.xml><?xml version="1.0" encoding="utf-8"?>
<ds:datastoreItem xmlns:ds="http://schemas.openxmlformats.org/officeDocument/2006/customXml" ds:itemID="{0163720C-D546-40CF-A026-0611885E13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33D357-7009-4DD3-97D7-5D57E3309904}"/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235</Words>
  <Application>Microsoft Office PowerPoint</Application>
  <PresentationFormat>Widescreen</PresentationFormat>
  <Paragraphs>23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Aptos</vt:lpstr>
      <vt:lpstr>Arial</vt:lpstr>
      <vt:lpstr>Office Theme</vt:lpstr>
      <vt:lpstr>PowerPoint Presentation</vt:lpstr>
      <vt:lpstr>Presentation Title Session Title: (for oral presentations and System Demos) Session Code:</vt:lpstr>
      <vt:lpstr>Disclosure of Relevant Financial Relationships</vt:lpstr>
      <vt:lpstr>Learning Objectives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Jasen Zubcevik</dc:creator>
  <cp:lastModifiedBy>Nikki Unmack</cp:lastModifiedBy>
  <cp:revision>22</cp:revision>
  <dcterms:created xsi:type="dcterms:W3CDTF">2026-03-09T16:10:25Z</dcterms:created>
  <dcterms:modified xsi:type="dcterms:W3CDTF">2026-03-19T17:57:12Z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0x0101004F4C1A25DBFCFF4890FAF80F71B9F429</vt:lpwstr>
  </property>
</Properties>
</file>