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86" r:id="rId5"/>
    <p:sldId id="257" r:id="rId6"/>
    <p:sldId id="280" r:id="rId7"/>
    <p:sldId id="281" r:id="rId8"/>
    <p:sldId id="285" r:id="rId9"/>
  </p:sldIdLst>
  <p:sldSz cx="9144000" cy="5143500" type="screen16x9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700">
          <p15:clr>
            <a:srgbClr val="A4A3A4"/>
          </p15:clr>
        </p15:guide>
        <p15:guide id="3" orient="horz" pos="454">
          <p15:clr>
            <a:srgbClr val="A4A3A4"/>
          </p15:clr>
        </p15:guide>
        <p15:guide id="4" pos="2880">
          <p15:clr>
            <a:srgbClr val="A4A3A4"/>
          </p15:clr>
        </p15:guide>
        <p15:guide id="5" pos="346">
          <p15:clr>
            <a:srgbClr val="A4A3A4"/>
          </p15:clr>
        </p15:guide>
        <p15:guide id="6" pos="576">
          <p15:clr>
            <a:srgbClr val="A4A3A4"/>
          </p15:clr>
        </p15:guide>
        <p15:guide id="7" pos="5587">
          <p15:clr>
            <a:srgbClr val="A4A3A4"/>
          </p15:clr>
        </p15:guide>
        <p15:guide id="8" pos="16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issa Zuckerman" initials="MZ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333B"/>
    <a:srgbClr val="727274"/>
    <a:srgbClr val="63B487"/>
    <a:srgbClr val="409171"/>
    <a:srgbClr val="35A37C"/>
    <a:srgbClr val="F77F00"/>
    <a:srgbClr val="114C43"/>
    <a:srgbClr val="0E2874"/>
    <a:srgbClr val="061668"/>
    <a:srgbClr val="011D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45" autoAdjust="0"/>
    <p:restoredTop sz="97753" autoAdjust="0"/>
  </p:normalViewPr>
  <p:slideViewPr>
    <p:cSldViewPr snapToGrid="0">
      <p:cViewPr varScale="1">
        <p:scale>
          <a:sx n="70" d="100"/>
          <a:sy n="70" d="100"/>
        </p:scale>
        <p:origin x="1066" y="43"/>
      </p:cViewPr>
      <p:guideLst>
        <p:guide orient="horz" pos="1620"/>
        <p:guide orient="horz" pos="700"/>
        <p:guide orient="horz" pos="454"/>
        <p:guide pos="2880"/>
        <p:guide pos="346"/>
        <p:guide pos="576"/>
        <p:guide pos="5587"/>
        <p:guide pos="16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0" hangingPunct="0">
              <a:defRPr sz="1300">
                <a:latin typeface="Calibri" pitchFamily="34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Calibri" pitchFamily="34" charset="0"/>
              </a:defRPr>
            </a:lvl1pPr>
          </a:lstStyle>
          <a:p>
            <a:fld id="{2503ED08-06E4-41ED-89E8-119D0EF02A48}" type="datetimeFigureOut">
              <a:rPr lang="en-US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0" hangingPunct="0">
              <a:defRPr sz="1300">
                <a:latin typeface="Calibri" pitchFamily="34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Calibri" pitchFamily="34" charset="0"/>
              </a:defRPr>
            </a:lvl1pPr>
          </a:lstStyle>
          <a:p>
            <a:fld id="{D6C45BBB-83DA-4AD0-BB77-0E8391E9F2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Calibri" pitchFamily="34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Calibri" pitchFamily="34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Calibri" pitchFamily="34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Calibri" pitchFamily="34" charset="0"/>
              </a:defRPr>
            </a:lvl1pPr>
          </a:lstStyle>
          <a:p>
            <a:fld id="{CEFA16CB-AEBE-4616-A0C2-923B64A825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esenter version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52920" y="2382518"/>
            <a:ext cx="3955994" cy="872034"/>
          </a:xfrm>
        </p:spPr>
        <p:txBody>
          <a:bodyPr wrap="square" bIns="0" anchor="t">
            <a:spAutoFit/>
          </a:bodyPr>
          <a:lstStyle>
            <a:lvl1pPr marL="0" indent="0" algn="l">
              <a:spcBef>
                <a:spcPts val="4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>
              <a:spcBef>
                <a:spcPts val="400"/>
              </a:spcBef>
              <a:buNone/>
              <a:defRPr sz="1600" baseline="0"/>
            </a:lvl2pPr>
          </a:lstStyle>
          <a:p>
            <a:r>
              <a:rPr lang="en-US" dirty="0"/>
              <a:t>Speaker</a:t>
            </a:r>
          </a:p>
          <a:p>
            <a:pPr lvl="1"/>
            <a:r>
              <a:rPr lang="en-US" dirty="0"/>
              <a:t>Institution</a:t>
            </a:r>
          </a:p>
          <a:p>
            <a:pPr lvl="1"/>
            <a:r>
              <a:rPr lang="en-US" dirty="0"/>
              <a:t>Twitter: #AMIA2017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53589" y="1025725"/>
            <a:ext cx="5929707" cy="1112108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400"/>
              </a:spcBef>
              <a:defRPr sz="2800" b="1">
                <a:solidFill>
                  <a:schemeClr val="accent1"/>
                </a:solidFill>
                <a:latin typeface="+mj-lt"/>
                <a:cs typeface="Roboto Regular"/>
              </a:defRPr>
            </a:lvl1pPr>
            <a:lvl2pPr marL="0" indent="0">
              <a:spcBef>
                <a:spcPts val="400"/>
              </a:spcBef>
              <a:buNone/>
              <a:defRPr sz="1600" b="0" baseline="0">
                <a:solidFill>
                  <a:schemeClr val="accent2">
                    <a:lumMod val="75000"/>
                  </a:schemeClr>
                </a:solidFill>
                <a:latin typeface="+mj-lt"/>
                <a:cs typeface="Roboto Light"/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Session Number</a:t>
            </a:r>
          </a:p>
          <a:p>
            <a:pPr lvl="1"/>
            <a:r>
              <a:rPr lang="en-US" dirty="0"/>
              <a:t>Presentation Title</a:t>
            </a:r>
          </a:p>
        </p:txBody>
      </p:sp>
      <p:pic>
        <p:nvPicPr>
          <p:cNvPr id="5" name="Picture 4" descr="amia-logo_colo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054" y="343244"/>
            <a:ext cx="1948704" cy="49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1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657" y="382696"/>
            <a:ext cx="6779020" cy="333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556054" y="939257"/>
            <a:ext cx="8031892" cy="1069403"/>
          </a:xfr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5891" y="4870068"/>
            <a:ext cx="1905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fld id="{42C32FFB-F9AE-46F0-A233-A2E628258990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46139" y="4870066"/>
            <a:ext cx="5029200" cy="10358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r>
              <a:rPr lang="en-US" dirty="0"/>
              <a:t>2022 Clinical Informatics Conference |   amia.org</a:t>
            </a:r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/>
          </p:nvPr>
        </p:nvSpPr>
        <p:spPr>
          <a:xfrm>
            <a:off x="557427" y="2169441"/>
            <a:ext cx="8031892" cy="1069403"/>
          </a:xfr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4"/>
          </p:nvPr>
        </p:nvSpPr>
        <p:spPr>
          <a:xfrm>
            <a:off x="558800" y="3413355"/>
            <a:ext cx="8031892" cy="1069403"/>
          </a:xfr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970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rgbClr r="0" g="0" b="0"/>
          </a:effectRef>
          <a:fontRef idx="minor">
            <a:schemeClr val="lt1"/>
          </a:fontRef>
        </p:style>
        <p:txBody>
          <a:bodyPr lIns="91440" tIns="91440" bIns="91440" rtlCol="0" anchor="t"/>
          <a:lstStyle/>
          <a:p>
            <a:pPr algn="ctr"/>
            <a:endParaRPr lang="en-US" sz="1200" dirty="0" err="1">
              <a:solidFill>
                <a:schemeClr val="bg1"/>
              </a:solidFill>
              <a:latin typeface="Roboto Regular"/>
              <a:cs typeface="Roboto Regular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5260718" y="0"/>
            <a:ext cx="3883282" cy="51435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rgbClr r="0" g="0" b="0"/>
          </a:effectRef>
          <a:fontRef idx="minor">
            <a:schemeClr val="lt1"/>
          </a:fontRef>
        </p:style>
        <p:txBody>
          <a:bodyPr lIns="91440" tIns="91440" bIns="91440" rtlCol="0" anchor="t"/>
          <a:lstStyle/>
          <a:p>
            <a:pPr algn="ctr"/>
            <a:endParaRPr lang="en-US" sz="1200" dirty="0" err="1">
              <a:solidFill>
                <a:srgbClr val="FFFFFF"/>
              </a:solidFill>
              <a:latin typeface="Roboto Regular"/>
              <a:cs typeface="Roboto Regular"/>
            </a:endParaRPr>
          </a:p>
        </p:txBody>
      </p:sp>
      <p:pic>
        <p:nvPicPr>
          <p:cNvPr id="24" name="Picture 23" descr="speaker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22595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81" y="2751431"/>
            <a:ext cx="4234470" cy="307777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32FFB-F9AE-46F0-A233-A2E628258990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6139" y="4870450"/>
            <a:ext cx="4235411" cy="103201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2022 Clinical Informatics Conference |   amia.org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6100" y="3063876"/>
            <a:ext cx="4237011" cy="370418"/>
          </a:xfrm>
        </p:spPr>
        <p:txBody>
          <a:bodyPr anchor="ctr"/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46100" y="3437182"/>
            <a:ext cx="4237011" cy="304028"/>
          </a:xfrm>
        </p:spPr>
        <p:txBody>
          <a:bodyPr anchor="ctr"/>
          <a:lstStyle>
            <a:lvl1pPr algn="l">
              <a:defRPr sz="12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46100" y="4026672"/>
            <a:ext cx="4237011" cy="311150"/>
          </a:xfrm>
        </p:spPr>
        <p:txBody>
          <a:bodyPr anchor="ctr"/>
          <a:lstStyle>
            <a:lvl1pPr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 descr="amia-logo_colo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14872" y="1848414"/>
            <a:ext cx="1727044" cy="438048"/>
          </a:xfrm>
          <a:prstGeom prst="rect">
            <a:avLst/>
          </a:prstGeom>
        </p:spPr>
      </p:pic>
      <p:pic>
        <p:nvPicPr>
          <p:cNvPr id="6" name="Picture 5" descr="fb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4880" y="2572358"/>
            <a:ext cx="90084" cy="17353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5888741" y="2516174"/>
            <a:ext cx="2028761" cy="13696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</a:rPr>
              <a:t>@</a:t>
            </a:r>
            <a:r>
              <a:rPr lang="en-US" sz="1600" b="0" dirty="0" err="1">
                <a:solidFill>
                  <a:schemeClr val="tx1"/>
                </a:solidFill>
                <a:latin typeface="+mn-lt"/>
              </a:rPr>
              <a:t>AMIAInformatics</a:t>
            </a:r>
            <a:endParaRPr lang="en-US" sz="1600" b="0" dirty="0">
              <a:solidFill>
                <a:schemeClr val="tx1"/>
              </a:solidFill>
              <a:latin typeface="+mn-lt"/>
              <a:cs typeface="Roboto Regular"/>
            </a:endParaRPr>
          </a:p>
          <a:p>
            <a:pPr>
              <a:spcBef>
                <a:spcPts val="1000"/>
              </a:spcBef>
            </a:pPr>
            <a:r>
              <a:rPr lang="en-US" sz="1600" b="0" dirty="0">
                <a:solidFill>
                  <a:schemeClr val="tx1"/>
                </a:solidFill>
                <a:latin typeface="+mn-lt"/>
                <a:cs typeface="Roboto Regular"/>
              </a:rPr>
              <a:t>@AMIAinformatics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</a:rPr>
              <a:t>Official Group of AMIA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</a:rPr>
              <a:t>@</a:t>
            </a:r>
            <a:r>
              <a:rPr lang="en-US" sz="1600" b="0" dirty="0" err="1">
                <a:solidFill>
                  <a:schemeClr val="tx1"/>
                </a:solidFill>
                <a:latin typeface="+mn-lt"/>
              </a:rPr>
              <a:t>AMIAInformatics</a:t>
            </a:r>
            <a:endParaRPr lang="en-US" sz="1600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" name="Picture 9" descr="twitter-xxl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10016" y="2930810"/>
            <a:ext cx="185955" cy="185955"/>
          </a:xfrm>
          <a:prstGeom prst="rect">
            <a:avLst/>
          </a:prstGeom>
        </p:spPr>
      </p:pic>
      <p:pic>
        <p:nvPicPr>
          <p:cNvPr id="18" name="Picture 17" descr="linkedin-512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4654" y="3292326"/>
            <a:ext cx="150537" cy="150537"/>
          </a:xfrm>
          <a:prstGeom prst="rect">
            <a:avLst/>
          </a:prstGeom>
        </p:spPr>
      </p:pic>
      <p:pic>
        <p:nvPicPr>
          <p:cNvPr id="19" name="Picture 18" descr="youtube-xxl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4654" y="3691046"/>
            <a:ext cx="190499" cy="190499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888741" y="4026672"/>
            <a:ext cx="1654299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600" b="1" kern="1200" dirty="0">
                <a:solidFill>
                  <a:schemeClr val="accent1"/>
                </a:solidFill>
                <a:latin typeface="+mn-lt"/>
                <a:ea typeface="MS PGothic" pitchFamily="34" charset="-128"/>
                <a:cs typeface="Roboto Regular"/>
              </a:rPr>
              <a:t>#WhyInformatics</a:t>
            </a:r>
            <a:endParaRPr lang="en-US" sz="1600" b="1" dirty="0">
              <a:solidFill>
                <a:schemeClr val="accent1"/>
              </a:solidFill>
              <a:latin typeface="+mn-lt"/>
              <a:cs typeface="Robo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832498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rgbClr r="0" g="0" b="0"/>
          </a:effectRef>
          <a:fontRef idx="minor">
            <a:schemeClr val="lt1"/>
          </a:fontRef>
        </p:style>
        <p:txBody>
          <a:bodyPr lIns="91440" tIns="91440" bIns="91440" rtlCol="0" anchor="t"/>
          <a:lstStyle/>
          <a:p>
            <a:pPr algn="ctr"/>
            <a:endParaRPr lang="en-US" sz="1200" dirty="0" err="1">
              <a:solidFill>
                <a:schemeClr val="bg1"/>
              </a:solidFill>
              <a:latin typeface="Roboto Regular"/>
              <a:cs typeface="Roboto Regular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5260718" y="0"/>
            <a:ext cx="3883282" cy="51435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rgbClr r="0" g="0" b="0"/>
          </a:effectRef>
          <a:fontRef idx="minor">
            <a:schemeClr val="lt1"/>
          </a:fontRef>
        </p:style>
        <p:txBody>
          <a:bodyPr lIns="91440" tIns="91440" bIns="91440" rtlCol="0" anchor="t"/>
          <a:lstStyle/>
          <a:p>
            <a:pPr algn="ctr"/>
            <a:endParaRPr lang="en-US" sz="1200" dirty="0" err="1">
              <a:solidFill>
                <a:srgbClr val="FFFFFF"/>
              </a:solidFill>
              <a:latin typeface="Roboto Regular"/>
              <a:cs typeface="Roboto Regular"/>
            </a:endParaRPr>
          </a:p>
        </p:txBody>
      </p:sp>
      <p:pic>
        <p:nvPicPr>
          <p:cNvPr id="24" name="Picture 23" descr="speaker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225954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32FFB-F9AE-46F0-A233-A2E628258990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6139" y="4870450"/>
            <a:ext cx="4235411" cy="103201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2022 Clinical Informatics Conference |   amia.org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6100" y="2373497"/>
            <a:ext cx="4237011" cy="2212676"/>
          </a:xfrm>
        </p:spPr>
        <p:txBody>
          <a:bodyPr anchor="ctr"/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 descr="amia-logo_colo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14872" y="1848414"/>
            <a:ext cx="1727044" cy="438048"/>
          </a:xfrm>
          <a:prstGeom prst="rect">
            <a:avLst/>
          </a:prstGeom>
        </p:spPr>
      </p:pic>
      <p:pic>
        <p:nvPicPr>
          <p:cNvPr id="6" name="Picture 5" descr="fb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4880" y="2572358"/>
            <a:ext cx="90084" cy="17353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5888741" y="2516174"/>
            <a:ext cx="2028761" cy="13696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</a:rPr>
              <a:t>@</a:t>
            </a:r>
            <a:r>
              <a:rPr lang="en-US" sz="1600" b="0" dirty="0" err="1">
                <a:solidFill>
                  <a:schemeClr val="tx1"/>
                </a:solidFill>
                <a:latin typeface="+mn-lt"/>
              </a:rPr>
              <a:t>AMIAInformatics</a:t>
            </a:r>
            <a:endParaRPr lang="en-US" sz="1600" b="0" dirty="0">
              <a:solidFill>
                <a:schemeClr val="tx1"/>
              </a:solidFill>
              <a:latin typeface="+mn-lt"/>
              <a:cs typeface="Roboto Regular"/>
            </a:endParaRPr>
          </a:p>
          <a:p>
            <a:pPr>
              <a:spcBef>
                <a:spcPts val="1000"/>
              </a:spcBef>
            </a:pPr>
            <a:r>
              <a:rPr lang="en-US" sz="1600" b="0" dirty="0">
                <a:solidFill>
                  <a:schemeClr val="tx1"/>
                </a:solidFill>
                <a:latin typeface="+mn-lt"/>
                <a:cs typeface="Roboto Regular"/>
              </a:rPr>
              <a:t>@AMIAinformatics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</a:rPr>
              <a:t>Official Group of AMIA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</a:rPr>
              <a:t>@</a:t>
            </a:r>
            <a:r>
              <a:rPr lang="en-US" sz="1600" b="0" dirty="0" err="1">
                <a:solidFill>
                  <a:schemeClr val="tx1"/>
                </a:solidFill>
                <a:latin typeface="+mn-lt"/>
              </a:rPr>
              <a:t>AMIAInformatics</a:t>
            </a:r>
            <a:endParaRPr lang="en-US" sz="1600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" name="Picture 9" descr="twitter-xxl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10016" y="2930810"/>
            <a:ext cx="185955" cy="185955"/>
          </a:xfrm>
          <a:prstGeom prst="rect">
            <a:avLst/>
          </a:prstGeom>
        </p:spPr>
      </p:pic>
      <p:pic>
        <p:nvPicPr>
          <p:cNvPr id="18" name="Picture 17" descr="linkedin-512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4654" y="3292326"/>
            <a:ext cx="150537" cy="150537"/>
          </a:xfrm>
          <a:prstGeom prst="rect">
            <a:avLst/>
          </a:prstGeom>
        </p:spPr>
      </p:pic>
      <p:pic>
        <p:nvPicPr>
          <p:cNvPr id="19" name="Picture 18" descr="youtube-xxl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4654" y="3691046"/>
            <a:ext cx="190499" cy="190499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888741" y="4026672"/>
            <a:ext cx="1654299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600" b="1" kern="1200" dirty="0">
                <a:solidFill>
                  <a:schemeClr val="accent1"/>
                </a:solidFill>
                <a:latin typeface="+mn-lt"/>
                <a:ea typeface="MS PGothic" pitchFamily="34" charset="-128"/>
                <a:cs typeface="Roboto Regular"/>
              </a:rPr>
              <a:t>#WhyInformatics</a:t>
            </a:r>
            <a:endParaRPr lang="en-US" sz="1600" b="1" dirty="0">
              <a:solidFill>
                <a:schemeClr val="accent1"/>
              </a:solidFill>
              <a:latin typeface="+mn-lt"/>
              <a:cs typeface="Robo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622233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014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resenter version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787650" y="1259360"/>
            <a:ext cx="3566642" cy="1112108"/>
          </a:xfrm>
        </p:spPr>
        <p:txBody>
          <a:bodyPr anchor="t"/>
          <a:lstStyle>
            <a:lvl1pPr algn="ctr">
              <a:lnSpc>
                <a:spcPct val="90000"/>
              </a:lnSpc>
              <a:spcBef>
                <a:spcPts val="1000"/>
              </a:spcBef>
              <a:defRPr sz="4000" b="1">
                <a:solidFill>
                  <a:schemeClr val="accent1"/>
                </a:solidFill>
                <a:latin typeface="+mj-lt"/>
                <a:cs typeface="Roboto Regular"/>
              </a:defRPr>
            </a:lvl1pPr>
            <a:lvl2pPr marL="0" indent="0" algn="ctr">
              <a:spcBef>
                <a:spcPts val="1000"/>
              </a:spcBef>
              <a:buNone/>
              <a:defRPr sz="2400" b="0">
                <a:solidFill>
                  <a:schemeClr val="accent2">
                    <a:lumMod val="75000"/>
                  </a:schemeClr>
                </a:solidFill>
                <a:latin typeface="+mj-lt"/>
                <a:cs typeface="Roboto Light"/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Subtitle</a:t>
            </a:r>
          </a:p>
        </p:txBody>
      </p:sp>
      <p:pic>
        <p:nvPicPr>
          <p:cNvPr id="7" name="Picture 6" descr="amia-logo_colo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5838" y="384420"/>
            <a:ext cx="1132702" cy="28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31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547730" y="389211"/>
            <a:ext cx="6783946" cy="333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547077" y="939255"/>
            <a:ext cx="8056358" cy="3570961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600"/>
              </a:spcBef>
              <a:defRPr>
                <a:latin typeface="+mn-lt"/>
              </a:defRPr>
            </a:lvl2pPr>
            <a:lvl3pPr>
              <a:spcBef>
                <a:spcPts val="600"/>
              </a:spcBef>
              <a:defRPr>
                <a:latin typeface="+mn-lt"/>
              </a:defRPr>
            </a:lvl3pPr>
            <a:lvl4pPr>
              <a:spcBef>
                <a:spcPts val="600"/>
              </a:spcBef>
              <a:defRPr>
                <a:latin typeface="+mn-lt"/>
              </a:defRPr>
            </a:lvl4pPr>
            <a:lvl5pPr>
              <a:spcBef>
                <a:spcPts val="600"/>
              </a:spcBef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5891" y="4870067"/>
            <a:ext cx="1905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fld id="{42C32FFB-F9AE-46F0-A233-A2E628258990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46139" y="4870066"/>
            <a:ext cx="5029200" cy="10358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r>
              <a:rPr lang="en-US" dirty="0"/>
              <a:t>2022 Clinical Informatics Conference |   amia.org</a:t>
            </a:r>
          </a:p>
        </p:txBody>
      </p:sp>
    </p:spTree>
    <p:extLst>
      <p:ext uri="{BB962C8B-B14F-4D97-AF65-F5344CB8AC3E}">
        <p14:creationId xmlns:p14="http://schemas.microsoft.com/office/powerpoint/2010/main" val="197800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77" y="389210"/>
            <a:ext cx="6784599" cy="333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5891" y="4870067"/>
            <a:ext cx="1905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fld id="{42C32FFB-F9AE-46F0-A233-A2E628258990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46139" y="4870066"/>
            <a:ext cx="5029200" cy="10358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r>
              <a:rPr lang="en-US" dirty="0"/>
              <a:t>2022 Clinical Informatics Conference |   amia.org</a:t>
            </a:r>
          </a:p>
        </p:txBody>
      </p:sp>
    </p:spTree>
    <p:extLst>
      <p:ext uri="{BB962C8B-B14F-4D97-AF65-F5344CB8AC3E}">
        <p14:creationId xmlns:p14="http://schemas.microsoft.com/office/powerpoint/2010/main" val="14852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43" y="382695"/>
            <a:ext cx="6785533" cy="333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547079" y="945768"/>
            <a:ext cx="3924339" cy="3564448"/>
          </a:xfrm>
        </p:spPr>
        <p:txBody>
          <a:bodyPr/>
          <a:lstStyle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643591" y="945768"/>
            <a:ext cx="3924339" cy="3564448"/>
          </a:xfrm>
        </p:spPr>
        <p:txBody>
          <a:bodyPr/>
          <a:lstStyle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5891" y="4870067"/>
            <a:ext cx="1905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fld id="{42C32FFB-F9AE-46F0-A233-A2E628258990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46139" y="4870066"/>
            <a:ext cx="5029200" cy="10358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r>
              <a:rPr lang="en-US" dirty="0"/>
              <a:t>2022 Clinical Informatics Conference |   amia.org</a:t>
            </a:r>
          </a:p>
        </p:txBody>
      </p:sp>
    </p:spTree>
    <p:extLst>
      <p:ext uri="{BB962C8B-B14F-4D97-AF65-F5344CB8AC3E}">
        <p14:creationId xmlns:p14="http://schemas.microsoft.com/office/powerpoint/2010/main" val="18247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658" y="382696"/>
            <a:ext cx="6772155" cy="333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556054" y="939255"/>
            <a:ext cx="2543762" cy="3570961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3280712" y="939255"/>
            <a:ext cx="2543762" cy="3570961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024546" y="939255"/>
            <a:ext cx="2543762" cy="3570961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5891" y="4870068"/>
            <a:ext cx="1905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fld id="{42C32FFB-F9AE-46F0-A233-A2E628258990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46139" y="4870066"/>
            <a:ext cx="5029200" cy="10358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r>
              <a:rPr lang="en-US" dirty="0"/>
              <a:t>2022 Clinical Informatics Conference |   amia.org</a:t>
            </a:r>
          </a:p>
        </p:txBody>
      </p:sp>
    </p:spTree>
    <p:extLst>
      <p:ext uri="{BB962C8B-B14F-4D97-AF65-F5344CB8AC3E}">
        <p14:creationId xmlns:p14="http://schemas.microsoft.com/office/powerpoint/2010/main" val="213839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45" y="382696"/>
            <a:ext cx="6785533" cy="333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547081" y="1558325"/>
            <a:ext cx="3924339" cy="295189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643593" y="1558325"/>
            <a:ext cx="3924339" cy="29518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5891" y="4870068"/>
            <a:ext cx="1905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fld id="{42C32FFB-F9AE-46F0-A233-A2E628258990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46139" y="4870066"/>
            <a:ext cx="5029200" cy="10358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r>
              <a:rPr lang="en-US" dirty="0"/>
              <a:t>2022 Clinical Informatics Conference |   amia.org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640650" y="947867"/>
            <a:ext cx="3919839" cy="603592"/>
          </a:xfrm>
        </p:spPr>
        <p:txBody>
          <a:bodyPr/>
          <a:lstStyle>
            <a:lvl1pPr>
              <a:defRPr sz="20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550563" y="949239"/>
            <a:ext cx="3919839" cy="603592"/>
          </a:xfrm>
        </p:spPr>
        <p:txBody>
          <a:bodyPr/>
          <a:lstStyle>
            <a:lvl1pPr>
              <a:defRPr sz="20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719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45" y="382696"/>
            <a:ext cx="6785533" cy="333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547080" y="1853515"/>
            <a:ext cx="2905798" cy="2656701"/>
          </a:xfr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5891" y="4870068"/>
            <a:ext cx="1905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fld id="{42C32FFB-F9AE-46F0-A233-A2E628258990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46139" y="4870066"/>
            <a:ext cx="5029200" cy="10358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r>
              <a:rPr lang="en-US" dirty="0"/>
              <a:t>2022 Clinical Informatics Conference |   amia.org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550562" y="949238"/>
            <a:ext cx="2902466" cy="904275"/>
          </a:xfrm>
        </p:spPr>
        <p:txBody>
          <a:bodyPr/>
          <a:lstStyle>
            <a:lvl1pPr>
              <a:defRPr sz="18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6"/>
          </p:nvPr>
        </p:nvSpPr>
        <p:spPr>
          <a:xfrm>
            <a:off x="3624651" y="947351"/>
            <a:ext cx="4963297" cy="35628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148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44" y="382696"/>
            <a:ext cx="6778668" cy="333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547080" y="1853515"/>
            <a:ext cx="2905798" cy="2656701"/>
          </a:xfr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5891" y="4870068"/>
            <a:ext cx="1905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fld id="{42C32FFB-F9AE-46F0-A233-A2E628258990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46139" y="4870066"/>
            <a:ext cx="5029200" cy="10358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r>
              <a:rPr lang="en-US" dirty="0"/>
              <a:t>2022 Clinical Informatics Conference |   amia.org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550562" y="949238"/>
            <a:ext cx="2902466" cy="904275"/>
          </a:xfrm>
        </p:spPr>
        <p:txBody>
          <a:bodyPr/>
          <a:lstStyle>
            <a:lvl1pPr>
              <a:defRPr sz="18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3625250" y="947351"/>
            <a:ext cx="4962697" cy="356286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46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.jp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553590" y="787019"/>
            <a:ext cx="8034356" cy="0"/>
          </a:xfrm>
          <a:prstGeom prst="line">
            <a:avLst/>
          </a:prstGeom>
          <a:noFill/>
          <a:ln w="12700" cmpd="sng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09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7080" y="399556"/>
            <a:ext cx="6777732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7078" y="939255"/>
            <a:ext cx="8056359" cy="357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</a:t>
            </a:r>
          </a:p>
          <a:p>
            <a:pPr lvl="4"/>
            <a:r>
              <a:rPr lang="en-US" dirty="0"/>
              <a:t>F</a:t>
            </a:r>
            <a:r>
              <a:rPr lang="en-US" b="0" dirty="0"/>
              <a:t>ifth level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727274"/>
              </a:solidFill>
              <a:effectLst/>
              <a:uLnTx/>
              <a:uFillTx/>
              <a:latin typeface="+mn-lt"/>
              <a:ea typeface="ＭＳ Ｐゴシック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5891" y="4870067"/>
            <a:ext cx="1905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fld id="{42C32FFB-F9AE-46F0-A233-A2E628258990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46139" y="4870066"/>
            <a:ext cx="5029200" cy="10358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FFFFFF"/>
                </a:solidFill>
                <a:latin typeface="Roboto Regular"/>
                <a:cs typeface="Roboto Regular"/>
              </a:defRPr>
            </a:lvl1pPr>
          </a:lstStyle>
          <a:p>
            <a:r>
              <a:rPr lang="en-US" dirty="0"/>
              <a:t>2022 Clinical Informatics Conference |   amia.org</a:t>
            </a:r>
          </a:p>
        </p:txBody>
      </p:sp>
      <p:pic>
        <p:nvPicPr>
          <p:cNvPr id="7" name="Picture 6" descr="amia-logo_color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5838" y="384420"/>
            <a:ext cx="1132702" cy="2872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15" r:id="rId1"/>
    <p:sldLayoutId id="2147484584" r:id="rId2"/>
    <p:sldLayoutId id="2147484522" r:id="rId3"/>
    <p:sldLayoutId id="2147484517" r:id="rId4"/>
    <p:sldLayoutId id="2147484518" r:id="rId5"/>
    <p:sldLayoutId id="2147484599" r:id="rId6"/>
    <p:sldLayoutId id="2147484601" r:id="rId7"/>
    <p:sldLayoutId id="2147484602" r:id="rId8"/>
    <p:sldLayoutId id="2147484603" r:id="rId9"/>
    <p:sldLayoutId id="2147484600" r:id="rId10"/>
    <p:sldLayoutId id="2147484588" r:id="rId11"/>
    <p:sldLayoutId id="2147484589" r:id="rId12"/>
    <p:sldLayoutId id="2147484604" r:id="rId13"/>
  </p:sldLayoutIdLst>
  <p:hf hd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600" b="1" i="0">
          <a:solidFill>
            <a:schemeClr val="accent1"/>
          </a:solidFill>
          <a:latin typeface="+mj-lt"/>
          <a:ea typeface="MS PGothic" pitchFamily="34" charset="-128"/>
          <a:cs typeface="Roboto Regular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0" indent="0" algn="l" rtl="0" eaLnBrk="1" fontAlgn="base" hangingPunct="1">
        <a:spcBef>
          <a:spcPts val="1200"/>
        </a:spcBef>
        <a:spcAft>
          <a:spcPct val="0"/>
        </a:spcAft>
        <a:defRPr sz="1800">
          <a:solidFill>
            <a:schemeClr val="tx1"/>
          </a:solidFill>
          <a:latin typeface="+mn-lt"/>
          <a:ea typeface="MS PGothic" pitchFamily="34" charset="-128"/>
          <a:cs typeface="Roboto Regular"/>
        </a:defRPr>
      </a:lvl1pPr>
      <a:lvl2pPr marL="50292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Arial"/>
        <a:buChar char="•"/>
        <a:defRPr sz="1400">
          <a:solidFill>
            <a:schemeClr val="accent2">
              <a:lumMod val="75000"/>
            </a:schemeClr>
          </a:solidFill>
          <a:latin typeface="Roboto Regular"/>
          <a:ea typeface="MS PGothic" pitchFamily="34" charset="-128"/>
          <a:cs typeface="Roboto Regular"/>
        </a:defRPr>
      </a:lvl2pPr>
      <a:lvl3pPr marL="914400" indent="-228600" algn="l" rtl="0" eaLnBrk="1" fontAlgn="base" hangingPunct="1">
        <a:spcBef>
          <a:spcPts val="600"/>
        </a:spcBef>
        <a:spcAft>
          <a:spcPct val="0"/>
        </a:spcAft>
        <a:buClr>
          <a:schemeClr val="accent4"/>
        </a:buClr>
        <a:buFont typeface="Arial"/>
        <a:buChar char="•"/>
        <a:defRPr sz="1200">
          <a:solidFill>
            <a:schemeClr val="accent2">
              <a:lumMod val="75000"/>
            </a:schemeClr>
          </a:solidFill>
          <a:latin typeface="Roboto Regular"/>
          <a:ea typeface="MS PGothic" pitchFamily="34" charset="-128"/>
          <a:cs typeface="Roboto Regular"/>
        </a:defRPr>
      </a:lvl3pPr>
      <a:lvl4pPr marL="1325880" indent="-228600" algn="l" rtl="0" eaLnBrk="1" fontAlgn="base" hangingPunct="1">
        <a:spcBef>
          <a:spcPts val="600"/>
        </a:spcBef>
        <a:spcAft>
          <a:spcPct val="0"/>
        </a:spcAft>
        <a:buClr>
          <a:schemeClr val="accent5"/>
        </a:buClr>
        <a:buFont typeface="Arial"/>
        <a:buChar char="•"/>
        <a:defRPr sz="1100" baseline="0">
          <a:solidFill>
            <a:schemeClr val="accent2">
              <a:lumMod val="75000"/>
            </a:schemeClr>
          </a:solidFill>
          <a:latin typeface="Roboto Regular"/>
          <a:ea typeface="MS PGothic" pitchFamily="34" charset="-128"/>
          <a:cs typeface="Roboto Regular"/>
        </a:defRPr>
      </a:lvl4pPr>
      <a:lvl5pPr marL="1737360" marR="0" indent="-22860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>
          <a:schemeClr val="accent6"/>
        </a:buClr>
        <a:buSzTx/>
        <a:buFont typeface="Arial"/>
        <a:buChar char="•"/>
        <a:tabLst/>
        <a:defRPr sz="1000" b="0" baseline="0">
          <a:solidFill>
            <a:schemeClr val="accent2">
              <a:lumMod val="75000"/>
            </a:schemeClr>
          </a:solidFill>
          <a:latin typeface="Roboto Regular"/>
          <a:ea typeface="MS PGothic" pitchFamily="34" charset="-128"/>
          <a:cs typeface="Roboto Regular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500" b="1">
          <a:solidFill>
            <a:srgbClr val="727274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500" b="1">
          <a:solidFill>
            <a:srgbClr val="727274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500" b="1">
          <a:solidFill>
            <a:srgbClr val="727274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500" b="1">
          <a:solidFill>
            <a:srgbClr val="727274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D760EFBB-C0BE-4046-94AE-202359F84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919" y="2382518"/>
            <a:ext cx="8475819" cy="2759730"/>
          </a:xfrm>
        </p:spPr>
        <p:txBody>
          <a:bodyPr/>
          <a:lstStyle/>
          <a:p>
            <a:r>
              <a:rPr lang="en-US" dirty="0"/>
              <a:t>Speaker				</a:t>
            </a:r>
            <a:r>
              <a:rPr lang="en-US" dirty="0">
                <a:highlight>
                  <a:srgbClr val="FFFF00"/>
                </a:highlight>
              </a:rPr>
              <a:t>NOTE TO PRESENTERS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Institution				</a:t>
            </a:r>
            <a:r>
              <a:rPr lang="en-US" dirty="0">
                <a:highlight>
                  <a:srgbClr val="FFFF00"/>
                </a:highlight>
              </a:rPr>
              <a:t>Maximum number of slides for oral presentations</a:t>
            </a:r>
          </a:p>
          <a:p>
            <a:pPr lvl="1"/>
            <a:r>
              <a:rPr lang="en-US" dirty="0"/>
              <a:t>Twitter: @xxxxxxxx			</a:t>
            </a:r>
            <a:r>
              <a:rPr lang="en-US" dirty="0">
                <a:highlight>
                  <a:srgbClr val="FFFF00"/>
                </a:highlight>
              </a:rPr>
              <a:t>should be approximately one minute per slide</a:t>
            </a:r>
          </a:p>
          <a:p>
            <a:pPr lvl="1"/>
            <a:r>
              <a:rPr lang="en-US" dirty="0"/>
              <a:t>#CIC22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F18BA-2797-3349-948B-001C06C115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Presentation Title</a:t>
            </a:r>
          </a:p>
          <a:p>
            <a:pPr lvl="1"/>
            <a:r>
              <a:rPr lang="en-US" dirty="0"/>
              <a:t>Session Title</a:t>
            </a:r>
          </a:p>
          <a:p>
            <a:pPr lvl="1"/>
            <a:r>
              <a:rPr lang="en-US" dirty="0"/>
              <a:t>Session Number</a:t>
            </a:r>
          </a:p>
        </p:txBody>
      </p:sp>
    </p:spTree>
    <p:extLst>
      <p:ext uri="{BB962C8B-B14F-4D97-AF65-F5344CB8AC3E}">
        <p14:creationId xmlns:p14="http://schemas.microsoft.com/office/powerpoint/2010/main" val="187789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[example] I have no relevant relationships with commercial interests to disclose.</a:t>
            </a:r>
          </a:p>
          <a:p>
            <a:r>
              <a:rPr lang="en-US" dirty="0"/>
              <a:t>[example] I disclose the following relevant relationship with commercial interests:</a:t>
            </a:r>
          </a:p>
          <a:p>
            <a:pPr lvl="1"/>
            <a:r>
              <a:rPr lang="en-US" dirty="0"/>
              <a:t>Consultant to EHR Company XXXX</a:t>
            </a:r>
          </a:p>
          <a:p>
            <a:pPr lvl="1"/>
            <a:r>
              <a:rPr lang="en-US" dirty="0"/>
              <a:t>Employee of Pharmaceutical </a:t>
            </a:r>
            <a:r>
              <a:rPr lang="en-US"/>
              <a:t>Company XXXX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C32FFB-F9AE-46F0-A233-A2E62825899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2022 Clinical Informatics Conference |   amia.org</a:t>
            </a:r>
          </a:p>
        </p:txBody>
      </p:sp>
    </p:spTree>
    <p:extLst>
      <p:ext uri="{BB962C8B-B14F-4D97-AF65-F5344CB8AC3E}">
        <p14:creationId xmlns:p14="http://schemas.microsoft.com/office/powerpoint/2010/main" val="161679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0B7D2-324C-4736-A4D3-8B863A75C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082D5-DA3E-4243-BBB8-B811169C8FD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After participating in this session the learner should be better able to:</a:t>
            </a:r>
          </a:p>
          <a:p>
            <a:pPr lvl="1"/>
            <a:r>
              <a:rPr lang="en-US" dirty="0"/>
              <a:t>XXXXXXX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70FF5F-FD02-4F5E-A959-A21CD5525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C32FFB-F9AE-46F0-A233-A2E62825899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E21D3-342C-46E7-81C2-45C6944D8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2022 Clinical Informatics Conference |   amia.org</a:t>
            </a:r>
          </a:p>
        </p:txBody>
      </p:sp>
    </p:spTree>
    <p:extLst>
      <p:ext uri="{BB962C8B-B14F-4D97-AF65-F5344CB8AC3E}">
        <p14:creationId xmlns:p14="http://schemas.microsoft.com/office/powerpoint/2010/main" val="3127157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D9538-716A-4503-954B-8C8CECA70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[Your Presentation]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2D165-8EC1-424D-9DD5-E7301C9BBE4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[Your presentation on this and next slides]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FC2A7-D8D0-47E9-B60B-31C699282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C32FFB-F9AE-46F0-A233-A2E62825899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1A201-6714-4689-A102-50C2069CEA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2022 Clinical Informatics Conference |   amia.org</a:t>
            </a:r>
          </a:p>
        </p:txBody>
      </p:sp>
    </p:spTree>
    <p:extLst>
      <p:ext uri="{BB962C8B-B14F-4D97-AF65-F5344CB8AC3E}">
        <p14:creationId xmlns:p14="http://schemas.microsoft.com/office/powerpoint/2010/main" val="307479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  <a:p>
            <a:pPr lvl="1"/>
            <a:r>
              <a:rPr lang="en-US" dirty="0"/>
              <a:t>Email me at: [optional]</a:t>
            </a:r>
          </a:p>
        </p:txBody>
      </p:sp>
    </p:spTree>
    <p:extLst>
      <p:ext uri="{BB962C8B-B14F-4D97-AF65-F5344CB8AC3E}">
        <p14:creationId xmlns:p14="http://schemas.microsoft.com/office/powerpoint/2010/main" val="1271243634"/>
      </p:ext>
    </p:extLst>
  </p:cSld>
  <p:clrMapOvr>
    <a:masterClrMapping/>
  </p:clrMapOvr>
</p:sld>
</file>

<file path=ppt/theme/theme1.xml><?xml version="1.0" encoding="utf-8"?>
<a:theme xmlns:a="http://schemas.openxmlformats.org/drawingml/2006/main" name="JPA Master PowerPoint">
  <a:themeElements>
    <a:clrScheme name="Custom 14">
      <a:dk1>
        <a:sysClr val="windowText" lastClr="000000"/>
      </a:dk1>
      <a:lt1>
        <a:sysClr val="window" lastClr="FFFFFF"/>
      </a:lt1>
      <a:dk2>
        <a:srgbClr val="404040"/>
      </a:dk2>
      <a:lt2>
        <a:srgbClr val="E1E1E1"/>
      </a:lt2>
      <a:accent1>
        <a:srgbClr val="CB333B"/>
      </a:accent1>
      <a:accent2>
        <a:srgbClr val="A2AAAD"/>
      </a:accent2>
      <a:accent3>
        <a:srgbClr val="000000"/>
      </a:accent3>
      <a:accent4>
        <a:srgbClr val="F2A900"/>
      </a:accent4>
      <a:accent5>
        <a:srgbClr val="440099"/>
      </a:accent5>
      <a:accent6>
        <a:srgbClr val="872651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a:spPr>
      <a:bodyPr lIns="91440" tIns="91440" bIns="91440" rtlCol="0" anchor="t"/>
      <a:lstStyle>
        <a:defPPr algn="ctr">
          <a:defRPr sz="1200" dirty="0" err="1" smtClean="0">
            <a:solidFill>
              <a:srgbClr val="FFFFFF"/>
            </a:solidFill>
            <a:latin typeface="Roboto Regular"/>
            <a:cs typeface="Roboto Regular"/>
          </a:defRPr>
        </a:defPPr>
      </a:lstStyle>
      <a:style>
        <a:lnRef idx="0">
          <a:schemeClr val="lt1">
            <a:hueOff val="0"/>
            <a:satOff val="0"/>
            <a:lumOff val="0"/>
            <a:alphaOff val="0"/>
          </a:schemeClr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eede3e04-ef7f-43f3-975e-805c0c5f1e83">General Resources</Category>
    <SharedWithUsers xmlns="a9883a9a-8dc4-4a0a-a402-25be3a23f551">
      <UserInfo>
        <DisplayName>Ben Green</DisplayName>
        <AccountId>1449</AccountId>
        <AccountType/>
      </UserInfo>
      <UserInfo>
        <DisplayName>Kathleen Elliott</DisplayName>
        <AccountId>26</AccountId>
        <AccountType/>
      </UserInfo>
      <UserInfo>
        <DisplayName>Berna Diehl</DisplayName>
        <AccountId>36</AccountId>
        <AccountType/>
      </UserInfo>
      <UserInfo>
        <DisplayName>Patrick Brady</DisplayName>
        <AccountId>462</AccountId>
        <AccountType/>
      </UserInfo>
      <UserInfo>
        <DisplayName>Adam Pawluk</DisplayName>
        <AccountId>3416</AccountId>
        <AccountType/>
      </UserInfo>
      <UserInfo>
        <DisplayName>Michael O'Brien</DisplayName>
        <AccountId>862</AccountId>
        <AccountType/>
      </UserInfo>
      <UserInfo>
        <DisplayName>David Connolly</DisplayName>
        <AccountId>1232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69C198E5EA0446B48A258369EB929D" ma:contentTypeVersion="8" ma:contentTypeDescription="Create a new document." ma:contentTypeScope="" ma:versionID="d872bdd14c10ad67b43240066461caaa">
  <xsd:schema xmlns:xsd="http://www.w3.org/2001/XMLSchema" xmlns:xs="http://www.w3.org/2001/XMLSchema" xmlns:p="http://schemas.microsoft.com/office/2006/metadata/properties" xmlns:ns2="a9883a9a-8dc4-4a0a-a402-25be3a23f551" xmlns:ns3="eede3e04-ef7f-43f3-975e-805c0c5f1e83" targetNamespace="http://schemas.microsoft.com/office/2006/metadata/properties" ma:root="true" ma:fieldsID="f389de775f37ae22da9ad2814c85c47e" ns2:_="" ns3:_="">
    <xsd:import namespace="a9883a9a-8dc4-4a0a-a402-25be3a23f551"/>
    <xsd:import namespace="eede3e04-ef7f-43f3-975e-805c0c5f1e8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Category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83a9a-8dc4-4a0a-a402-25be3a23f55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de3e04-ef7f-43f3-975e-805c0c5f1e83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restriction base="dms:Choice">
          <xsd:enumeration value="Analytics Tools"/>
          <xsd:enumeration value="Digital Projects"/>
          <xsd:enumeration value="Fun Committee"/>
          <xsd:enumeration value="General Resources"/>
          <xsd:enumeration value="Media Monitoring"/>
          <xsd:enumeration value="Video Resources"/>
        </xsd:restriction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292BCB-21BD-4E6D-8B29-5908CEB9F9EE}">
  <ds:schemaRefs>
    <ds:schemaRef ds:uri="http://purl.org/dc/elements/1.1/"/>
    <ds:schemaRef ds:uri="http://schemas.microsoft.com/office/2006/metadata/properties"/>
    <ds:schemaRef ds:uri="a9883a9a-8dc4-4a0a-a402-25be3a23f551"/>
    <ds:schemaRef ds:uri="eede3e04-ef7f-43f3-975e-805c0c5f1e8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CFBA306-A956-431E-A2FB-DCA1445F37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6B4617-3B28-4E2E-AF19-216BC1A84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883a9a-8dc4-4a0a-a402-25be3a23f551"/>
    <ds:schemaRef ds:uri="eede3e04-ef7f-43f3-975e-805c0c5f1e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147</Words>
  <Application>Microsoft Office PowerPoint</Application>
  <PresentationFormat>On-screen Show (16:9)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Roboto Regular</vt:lpstr>
      <vt:lpstr>JPA Master PowerPoint</vt:lpstr>
      <vt:lpstr>PowerPoint Presentation</vt:lpstr>
      <vt:lpstr>Disclosure</vt:lpstr>
      <vt:lpstr>Learning Objectives</vt:lpstr>
      <vt:lpstr>[Your Presentation]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JPA Guest</dc:creator>
  <cp:lastModifiedBy>Jordan Wait</cp:lastModifiedBy>
  <cp:revision>105</cp:revision>
  <dcterms:modified xsi:type="dcterms:W3CDTF">2022-05-16T19:13:04Z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0x0101003369C198E5EA0446B48A258369EB929D</vt:lpwstr>
  </property>
</Properties>
</file>