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5" r:id="rId3"/>
    <p:sldId id="258" r:id="rId4"/>
    <p:sldId id="262" r:id="rId5"/>
    <p:sldId id="266" r:id="rId6"/>
  </p:sldIdLst>
  <p:sldSz cx="18288000" cy="10287000"/>
  <p:notesSz cx="6858000" cy="9144000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Bold" panose="020000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FC8C8-E2F0-432E-AEBC-3ECFFA525940}" v="7" dt="2024-03-13T16:45:30.818"/>
    <p1510:client id="{72F9726D-F411-4157-84EA-A99472F13CBA}" v="16" dt="2024-03-13T16:43:11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987" y="757316"/>
            <a:ext cx="4091902" cy="7758833"/>
          </a:xfrm>
          <a:custGeom>
            <a:avLst/>
            <a:gdLst/>
            <a:ahLst/>
            <a:cxnLst/>
            <a:rect l="l" t="t" r="r" b="b"/>
            <a:pathLst>
              <a:path w="4091902" h="7758833">
                <a:moveTo>
                  <a:pt x="0" y="0"/>
                </a:moveTo>
                <a:lnTo>
                  <a:pt x="4091902" y="0"/>
                </a:lnTo>
                <a:lnTo>
                  <a:pt x="4091902" y="7758832"/>
                </a:lnTo>
                <a:lnTo>
                  <a:pt x="0" y="7758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96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307" y="1333818"/>
            <a:ext cx="3381962" cy="827129"/>
          </a:xfrm>
          <a:custGeom>
            <a:avLst/>
            <a:gdLst/>
            <a:ahLst/>
            <a:cxnLst/>
            <a:rect l="l" t="t" r="r" b="b"/>
            <a:pathLst>
              <a:path w="3381962" h="827129">
                <a:moveTo>
                  <a:pt x="0" y="0"/>
                </a:moveTo>
                <a:lnTo>
                  <a:pt x="3381962" y="0"/>
                </a:lnTo>
                <a:lnTo>
                  <a:pt x="3381962" y="827130"/>
                </a:lnTo>
                <a:lnTo>
                  <a:pt x="0" y="827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084" b="-422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9816" y="3315940"/>
            <a:ext cx="3544943" cy="520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216"/>
              </a:lnSpc>
            </a:pPr>
            <a:r>
              <a:rPr lang="en-US" sz="24324" dirty="0">
                <a:solidFill>
                  <a:srgbClr val="FFFFFF"/>
                </a:solidFill>
                <a:latin typeface="Roboto Bold"/>
              </a:rPr>
              <a:t>20</a:t>
            </a:r>
          </a:p>
          <a:p>
            <a:pPr algn="just">
              <a:lnSpc>
                <a:spcPts val="19216"/>
              </a:lnSpc>
            </a:pPr>
            <a:r>
              <a:rPr lang="en-US" sz="24324" dirty="0">
                <a:solidFill>
                  <a:srgbClr val="FFFFFF"/>
                </a:solidFill>
                <a:latin typeface="Roboto Bold"/>
              </a:rPr>
              <a:t>24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33192" y="1728835"/>
            <a:ext cx="18319113" cy="5268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72"/>
              </a:lnSpc>
            </a:pPr>
            <a:r>
              <a:rPr lang="en-US" sz="13572" dirty="0">
                <a:solidFill>
                  <a:srgbClr val="412F9B"/>
                </a:solidFill>
                <a:latin typeface="Roboto Bold"/>
              </a:rPr>
              <a:t>CLINICAL </a:t>
            </a:r>
          </a:p>
          <a:p>
            <a:pPr algn="just">
              <a:lnSpc>
                <a:spcPts val="13572"/>
              </a:lnSpc>
            </a:pPr>
            <a:r>
              <a:rPr lang="en-US" sz="13572" dirty="0">
                <a:solidFill>
                  <a:srgbClr val="412F9B"/>
                </a:solidFill>
                <a:latin typeface="Roboto Bold"/>
              </a:rPr>
              <a:t>INFORMATICS </a:t>
            </a:r>
          </a:p>
          <a:p>
            <a:pPr algn="just">
              <a:lnSpc>
                <a:spcPts val="13572"/>
              </a:lnSpc>
            </a:pPr>
            <a:r>
              <a:rPr lang="en-US" sz="13572" dirty="0">
                <a:solidFill>
                  <a:srgbClr val="412F9B"/>
                </a:solidFill>
                <a:latin typeface="Roboto Bold"/>
              </a:rPr>
              <a:t>CONFERENCE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47048" y="7032292"/>
            <a:ext cx="13289926" cy="73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77"/>
              </a:lnSpc>
            </a:pPr>
            <a:r>
              <a:rPr lang="en-US" sz="5349" dirty="0">
                <a:solidFill>
                  <a:srgbClr val="412F9B"/>
                </a:solidFill>
                <a:latin typeface="Roboto"/>
              </a:rPr>
              <a:t>INNOVATION INTO PRACTICE 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9167" y="8847566"/>
            <a:ext cx="20505948" cy="73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4"/>
              </a:lnSpc>
            </a:pPr>
            <a:r>
              <a:rPr lang="en-US" sz="4317" dirty="0">
                <a:solidFill>
                  <a:srgbClr val="514AA2"/>
                </a:solidFill>
                <a:latin typeface="Roboto Bold"/>
              </a:rPr>
              <a:t>MAY 21-23  |  MINNEAPOLIS, MN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692749" y="9009491"/>
            <a:ext cx="1834356" cy="57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4320" dirty="0">
                <a:solidFill>
                  <a:srgbClr val="514AA2"/>
                </a:solidFill>
                <a:latin typeface="Roboto Bold"/>
              </a:rPr>
              <a:t>#CIC24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70CF65F3-AB2C-54AE-7662-CE99C50F2E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224"/>
            <a:ext cx="18287202" cy="10286551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CB59BF25-C712-FA57-D3F4-01AC77AD2036}"/>
              </a:ext>
            </a:extLst>
          </p:cNvPr>
          <p:cNvSpPr txBox="1">
            <a:spLocks/>
          </p:cNvSpPr>
          <p:nvPr/>
        </p:nvSpPr>
        <p:spPr bwMode="auto">
          <a:xfrm>
            <a:off x="6553200" y="5463828"/>
            <a:ext cx="13351021" cy="22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sz="1400" b="1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120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2pPr>
            <a:lvl3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3pPr>
            <a:lvl4pPr marL="132588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•"/>
              <a:defRPr sz="110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4pPr>
            <a:lvl5pPr marL="173736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000" b="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Speaker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			</a:t>
            </a:r>
            <a:endParaRPr lang="en-US" dirty="0">
              <a:solidFill>
                <a:sysClr val="windowText" lastClr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en-US" sz="2400" kern="0" dirty="0">
              <a:solidFill>
                <a:sysClr val="windowText" lastClr="000000"/>
              </a:solidFill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Roboto"/>
                <a:ea typeface="Roboto"/>
                <a:cs typeface="Roboto"/>
              </a:rPr>
              <a:t>NOTE TO PRESENTERS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	</a:t>
            </a:r>
            <a:endParaRPr lang="en-US">
              <a:solidFill>
                <a:sysClr val="windowText" lastClr="000000"/>
              </a:solidFill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Institution			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Maximum number of slides for oral presentations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 with me @xxxxxxxx	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should be 10 at approximately one minute per slide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F4474F-046B-4C9F-B3AD-3C234719D794}"/>
              </a:ext>
            </a:extLst>
          </p:cNvPr>
          <p:cNvSpPr txBox="1">
            <a:spLocks/>
          </p:cNvSpPr>
          <p:nvPr/>
        </p:nvSpPr>
        <p:spPr bwMode="auto">
          <a:xfrm>
            <a:off x="6553200" y="3162300"/>
            <a:ext cx="11333609" cy="18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MS PGothic" pitchFamily="34" charset="-128"/>
                <a:cs typeface="Roboto Regular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1600" b="0" baseline="0">
                <a:solidFill>
                  <a:schemeClr val="accent2">
                    <a:lumMod val="75000"/>
                  </a:schemeClr>
                </a:solidFill>
                <a:latin typeface="+mj-lt"/>
                <a:ea typeface="MS PGothic" pitchFamily="34" charset="-128"/>
                <a:cs typeface="Roboto Light"/>
              </a:defRPr>
            </a:lvl2pPr>
            <a:lvl3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3pPr>
            <a:lvl4pPr marL="132588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•"/>
              <a:defRPr sz="110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4pPr>
            <a:lvl5pPr marL="173736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000" b="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B333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Presentation Title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Title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Number</a:t>
            </a:r>
          </a:p>
        </p:txBody>
      </p:sp>
    </p:spTree>
    <p:extLst>
      <p:ext uri="{BB962C8B-B14F-4D97-AF65-F5344CB8AC3E}">
        <p14:creationId xmlns:p14="http://schemas.microsoft.com/office/powerpoint/2010/main" val="4366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304800" y="8929961"/>
            <a:ext cx="17755623" cy="1357039"/>
            <a:chOff x="0" y="0"/>
            <a:chExt cx="2132467" cy="34215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132467" cy="342156"/>
            </a:xfrm>
            <a:custGeom>
              <a:avLst/>
              <a:gdLst/>
              <a:ahLst/>
              <a:cxnLst/>
              <a:rect l="l" t="t" r="r" b="b"/>
              <a:pathLst>
                <a:path w="2132467" h="342156">
                  <a:moveTo>
                    <a:pt x="203200" y="0"/>
                  </a:moveTo>
                  <a:lnTo>
                    <a:pt x="1929267" y="0"/>
                  </a:lnTo>
                  <a:lnTo>
                    <a:pt x="2132467" y="342156"/>
                  </a:lnTo>
                  <a:lnTo>
                    <a:pt x="0" y="3421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231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0" y="-38100"/>
              <a:ext cx="1878467" cy="380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8552667" y="553233"/>
            <a:ext cx="1182666" cy="18288000"/>
          </a:xfrm>
          <a:custGeom>
            <a:avLst/>
            <a:gdLst/>
            <a:ahLst/>
            <a:cxnLst/>
            <a:rect l="l" t="t" r="r" b="b"/>
            <a:pathLst>
              <a:path w="10968726" h="20798276">
                <a:moveTo>
                  <a:pt x="0" y="0"/>
                </a:moveTo>
                <a:lnTo>
                  <a:pt x="10968726" y="0"/>
                </a:lnTo>
                <a:lnTo>
                  <a:pt x="10968726" y="20798276"/>
                </a:lnTo>
                <a:lnTo>
                  <a:pt x="0" y="20798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96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579" y="9444116"/>
            <a:ext cx="1944247" cy="475506"/>
          </a:xfrm>
          <a:custGeom>
            <a:avLst/>
            <a:gdLst/>
            <a:ahLst/>
            <a:cxnLst/>
            <a:rect l="l" t="t" r="r" b="b"/>
            <a:pathLst>
              <a:path w="1944247" h="475506">
                <a:moveTo>
                  <a:pt x="0" y="0"/>
                </a:moveTo>
                <a:lnTo>
                  <a:pt x="1944248" y="0"/>
                </a:lnTo>
                <a:lnTo>
                  <a:pt x="1944248" y="475506"/>
                </a:lnTo>
                <a:lnTo>
                  <a:pt x="0" y="475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084" b="-422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0551" y="9533939"/>
            <a:ext cx="11034790" cy="38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2"/>
              </a:lnSpc>
            </a:pPr>
            <a:r>
              <a:rPr lang="en-US" sz="3382" dirty="0">
                <a:solidFill>
                  <a:srgbClr val="FFFFFF"/>
                </a:solidFill>
                <a:latin typeface="Roboto Bold"/>
              </a:rPr>
              <a:t>2024 CLINICAL INFORMATICS CONFERENCE</a:t>
            </a:r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10799999">
            <a:off x="14235748" y="7961456"/>
            <a:ext cx="4052252" cy="888350"/>
            <a:chOff x="0" y="0"/>
            <a:chExt cx="1067260" cy="233969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67260" cy="233969"/>
            </a:xfrm>
            <a:custGeom>
              <a:avLst/>
              <a:gdLst/>
              <a:ahLst/>
              <a:cxnLst/>
              <a:rect l="l" t="t" r="r" b="b"/>
              <a:pathLst>
                <a:path w="1067260" h="233969">
                  <a:moveTo>
                    <a:pt x="0" y="0"/>
                  </a:moveTo>
                  <a:lnTo>
                    <a:pt x="1067260" y="0"/>
                  </a:lnTo>
                  <a:lnTo>
                    <a:pt x="1067260" y="233969"/>
                  </a:lnTo>
                  <a:lnTo>
                    <a:pt x="0" y="233969"/>
                  </a:lnTo>
                  <a:close/>
                </a:path>
              </a:pathLst>
            </a:custGeom>
            <a:gradFill rotWithShape="1">
              <a:gsLst>
                <a:gs pos="0">
                  <a:srgbClr val="5C3CB0">
                    <a:alpha val="100000"/>
                  </a:srgbClr>
                </a:gs>
                <a:gs pos="100000">
                  <a:srgbClr val="31EEF0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067260" cy="272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25633" y="8274702"/>
            <a:ext cx="11034790" cy="36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2"/>
              </a:lnSpc>
            </a:pPr>
            <a:r>
              <a:rPr lang="en-US" sz="3382" dirty="0">
                <a:solidFill>
                  <a:srgbClr val="FFFFFF"/>
                </a:solidFill>
                <a:latin typeface="Roboto Bold"/>
              </a:rPr>
              <a:t>#CIC24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60FC0-4D99-B483-6DAF-E160230449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30600" y="8929962"/>
            <a:ext cx="2057400" cy="182972"/>
          </a:xfrm>
          <a:prstGeom prst="rect">
            <a:avLst/>
          </a:prstGeom>
          <a:solidFill>
            <a:srgbClr val="323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10D70E-AFC6-AC0F-4DF9-7BABC833EC2F}"/>
              </a:ext>
            </a:extLst>
          </p:cNvPr>
          <p:cNvSpPr txBox="1">
            <a:spLocks/>
          </p:cNvSpPr>
          <p:nvPr/>
        </p:nvSpPr>
        <p:spPr bwMode="auto">
          <a:xfrm>
            <a:off x="547077" y="725028"/>
            <a:ext cx="6783946" cy="3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chemeClr val="accent1"/>
                </a:solidFill>
                <a:latin typeface="+mj-lt"/>
                <a:ea typeface="MS PGothic" pitchFamily="34" charset="-128"/>
                <a:cs typeface="Roboto Regular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 Objectives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3C0B1-2F4D-43E4-C937-BC955EAE0AE1}"/>
              </a:ext>
            </a:extLst>
          </p:cNvPr>
          <p:cNvSpPr txBox="1">
            <a:spLocks/>
          </p:cNvSpPr>
          <p:nvPr/>
        </p:nvSpPr>
        <p:spPr bwMode="auto">
          <a:xfrm>
            <a:off x="547077" y="1572539"/>
            <a:ext cx="15226323" cy="35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1pPr>
            <a:lvl2pPr marL="50292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2pPr>
            <a:lvl3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3pPr>
            <a:lvl4pPr marL="132588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•"/>
              <a:defRPr sz="1100" baseline="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4pPr>
            <a:lvl5pPr marL="173736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0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 participating in this session the learner should be better able to:</a:t>
            </a:r>
          </a:p>
          <a:p>
            <a:pPr marL="502920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23186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1DC46D-2D8E-F481-F2AC-E9F6086216D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47077" y="1333500"/>
            <a:ext cx="17131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304800" y="8929961"/>
            <a:ext cx="17755623" cy="1357039"/>
            <a:chOff x="0" y="0"/>
            <a:chExt cx="2132467" cy="34215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132467" cy="342156"/>
            </a:xfrm>
            <a:custGeom>
              <a:avLst/>
              <a:gdLst/>
              <a:ahLst/>
              <a:cxnLst/>
              <a:rect l="l" t="t" r="r" b="b"/>
              <a:pathLst>
                <a:path w="2132467" h="342156">
                  <a:moveTo>
                    <a:pt x="203200" y="0"/>
                  </a:moveTo>
                  <a:lnTo>
                    <a:pt x="1929267" y="0"/>
                  </a:lnTo>
                  <a:lnTo>
                    <a:pt x="2132467" y="342156"/>
                  </a:lnTo>
                  <a:lnTo>
                    <a:pt x="0" y="3421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231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0" y="-38100"/>
              <a:ext cx="1878467" cy="380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8552667" y="553233"/>
            <a:ext cx="1182666" cy="18288000"/>
          </a:xfrm>
          <a:custGeom>
            <a:avLst/>
            <a:gdLst/>
            <a:ahLst/>
            <a:cxnLst/>
            <a:rect l="l" t="t" r="r" b="b"/>
            <a:pathLst>
              <a:path w="10968726" h="20798276">
                <a:moveTo>
                  <a:pt x="0" y="0"/>
                </a:moveTo>
                <a:lnTo>
                  <a:pt x="10968726" y="0"/>
                </a:lnTo>
                <a:lnTo>
                  <a:pt x="10968726" y="20798276"/>
                </a:lnTo>
                <a:lnTo>
                  <a:pt x="0" y="20798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96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579" y="9444116"/>
            <a:ext cx="1944247" cy="475506"/>
          </a:xfrm>
          <a:custGeom>
            <a:avLst/>
            <a:gdLst/>
            <a:ahLst/>
            <a:cxnLst/>
            <a:rect l="l" t="t" r="r" b="b"/>
            <a:pathLst>
              <a:path w="1944247" h="475506">
                <a:moveTo>
                  <a:pt x="0" y="0"/>
                </a:moveTo>
                <a:lnTo>
                  <a:pt x="1944248" y="0"/>
                </a:lnTo>
                <a:lnTo>
                  <a:pt x="1944248" y="475506"/>
                </a:lnTo>
                <a:lnTo>
                  <a:pt x="0" y="475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084" b="-422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0551" y="9533939"/>
            <a:ext cx="11034790" cy="38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2"/>
              </a:lnSpc>
            </a:pPr>
            <a:r>
              <a:rPr lang="en-US" sz="3382" dirty="0">
                <a:solidFill>
                  <a:srgbClr val="FFFFFF"/>
                </a:solidFill>
                <a:latin typeface="Roboto Bold"/>
              </a:rPr>
              <a:t>2024 CLINICAL INFORMATICS CONFERENCE</a:t>
            </a:r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10799999">
            <a:off x="14235748" y="7961456"/>
            <a:ext cx="4052252" cy="888350"/>
            <a:chOff x="0" y="0"/>
            <a:chExt cx="1067260" cy="233969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67260" cy="233969"/>
            </a:xfrm>
            <a:custGeom>
              <a:avLst/>
              <a:gdLst/>
              <a:ahLst/>
              <a:cxnLst/>
              <a:rect l="l" t="t" r="r" b="b"/>
              <a:pathLst>
                <a:path w="1067260" h="233969">
                  <a:moveTo>
                    <a:pt x="0" y="0"/>
                  </a:moveTo>
                  <a:lnTo>
                    <a:pt x="1067260" y="0"/>
                  </a:lnTo>
                  <a:lnTo>
                    <a:pt x="1067260" y="233969"/>
                  </a:lnTo>
                  <a:lnTo>
                    <a:pt x="0" y="233969"/>
                  </a:lnTo>
                  <a:close/>
                </a:path>
              </a:pathLst>
            </a:custGeom>
            <a:gradFill rotWithShape="1">
              <a:gsLst>
                <a:gs pos="0">
                  <a:srgbClr val="5C3CB0">
                    <a:alpha val="100000"/>
                  </a:srgbClr>
                </a:gs>
                <a:gs pos="100000">
                  <a:srgbClr val="31EEF0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067260" cy="272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25633" y="8274702"/>
            <a:ext cx="11034790" cy="36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2"/>
              </a:lnSpc>
            </a:pPr>
            <a:r>
              <a:rPr lang="en-US" sz="3382" dirty="0">
                <a:solidFill>
                  <a:srgbClr val="FFFFFF"/>
                </a:solidFill>
                <a:latin typeface="Roboto Bold"/>
              </a:rPr>
              <a:t>#CIC24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60FC0-4D99-B483-6DAF-E160230449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30600" y="8929962"/>
            <a:ext cx="2057400" cy="182972"/>
          </a:xfrm>
          <a:prstGeom prst="rect">
            <a:avLst/>
          </a:prstGeom>
          <a:solidFill>
            <a:srgbClr val="323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10D70E-AFC6-AC0F-4DF9-7BABC833EC2F}"/>
              </a:ext>
            </a:extLst>
          </p:cNvPr>
          <p:cNvSpPr txBox="1">
            <a:spLocks/>
          </p:cNvSpPr>
          <p:nvPr/>
        </p:nvSpPr>
        <p:spPr bwMode="auto">
          <a:xfrm>
            <a:off x="547077" y="725028"/>
            <a:ext cx="6783946" cy="3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chemeClr val="accent1"/>
                </a:solidFill>
                <a:latin typeface="+mj-lt"/>
                <a:ea typeface="MS PGothic" pitchFamily="34" charset="-128"/>
                <a:cs typeface="Roboto Regular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[Your Presentation]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3C0B1-2F4D-43E4-C937-BC955EAE0AE1}"/>
              </a:ext>
            </a:extLst>
          </p:cNvPr>
          <p:cNvSpPr txBox="1">
            <a:spLocks/>
          </p:cNvSpPr>
          <p:nvPr/>
        </p:nvSpPr>
        <p:spPr bwMode="auto">
          <a:xfrm>
            <a:off x="547077" y="1572539"/>
            <a:ext cx="15226323" cy="35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1pPr>
            <a:lvl2pPr marL="50292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2pPr>
            <a:lvl3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3pPr>
            <a:lvl4pPr marL="132588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•"/>
              <a:defRPr sz="1100" baseline="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4pPr>
            <a:lvl5pPr marL="173736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0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Roboto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[Your presentation on this and next slides]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1DC46D-2D8E-F481-F2AC-E9F6086216D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47077" y="1333500"/>
            <a:ext cx="17131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3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70CF65F3-AB2C-54AE-7662-CE99C50F2E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224"/>
            <a:ext cx="18287202" cy="1028655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F4474F-046B-4C9F-B3AD-3C234719D794}"/>
              </a:ext>
            </a:extLst>
          </p:cNvPr>
          <p:cNvSpPr txBox="1">
            <a:spLocks/>
          </p:cNvSpPr>
          <p:nvPr/>
        </p:nvSpPr>
        <p:spPr bwMode="auto">
          <a:xfrm>
            <a:off x="6629400" y="4203237"/>
            <a:ext cx="11333609" cy="18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MS PGothic" pitchFamily="34" charset="-128"/>
                <a:cs typeface="Roboto Regular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1600" b="0" baseline="0">
                <a:solidFill>
                  <a:schemeClr val="accent2">
                    <a:lumMod val="75000"/>
                  </a:schemeClr>
                </a:solidFill>
                <a:latin typeface="+mj-lt"/>
                <a:ea typeface="MS PGothic" pitchFamily="34" charset="-128"/>
                <a:cs typeface="Roboto Light"/>
              </a:defRPr>
            </a:lvl2pPr>
            <a:lvl3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3pPr>
            <a:lvl4pPr marL="132588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•"/>
              <a:defRPr sz="110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4pPr>
            <a:lvl5pPr marL="173736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000" b="0" baseline="0">
                <a:solidFill>
                  <a:schemeClr val="tx1"/>
                </a:solidFill>
                <a:latin typeface="Roboto Regular"/>
                <a:ea typeface="MS PGothic" pitchFamily="34" charset="-128"/>
                <a:cs typeface="Roboto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B333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  <a:p>
            <a:pPr marL="0" marR="0" lvl="1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 me at: [optional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8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109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Roboto</vt:lpstr>
      <vt:lpstr>Roboto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 Slides</dc:title>
  <dc:creator>Shelby McInvale</dc:creator>
  <cp:lastModifiedBy>Kim Cragg</cp:lastModifiedBy>
  <cp:revision>6</cp:revision>
  <dcterms:created xsi:type="dcterms:W3CDTF">2006-08-16T00:00:00Z</dcterms:created>
  <dcterms:modified xsi:type="dcterms:W3CDTF">2024-03-13T16:46:06Z</dcterms:modified>
  <dc:identifier>DAF_OcZWZLo</dc:identifier>
</cp:coreProperties>
</file>