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6" r:id="rId6"/>
    <p:sldId id="268" r:id="rId7"/>
    <p:sldId id="269" r:id="rId8"/>
    <p:sldId id="265" r:id="rId9"/>
    <p:sldId id="263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3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napToGrid="0">
      <p:cViewPr varScale="1">
        <p:scale>
          <a:sx n="56" d="100"/>
          <a:sy n="56" d="100"/>
        </p:scale>
        <p:origin x="75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98B1-DFC5-C33C-BEC9-067AF95A2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EBAE0-2E28-BD54-4677-E019FFEB4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206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434493-3A2C-727E-5697-BA146CF53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2F8A7-4FD8-235E-A582-DFF98C371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62D8C-B142-72EF-C11C-D09A4D96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859C7E-B3F5-41F6-8CB1-C22137AECABA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11005-C6A3-00E3-C2CC-4EAD5C1E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3778F-0CF4-8C98-0908-A6CE91F2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762420-F60E-4E4A-9326-26739F73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1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0621C-EB70-D2CA-4862-B6639E6CE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2D282-003D-19F5-564E-C667405DD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CCD3C-4002-15DF-A81D-3D9E19D5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0AE-46C9-4F84-AD1F-5FD865EA065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A98C7-3C8E-0A0B-B53A-677FDFFA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EF32B-0C94-C8DB-7165-088DDC08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6190-1448-4210-B9C5-57A883F7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0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9BDA-836B-0D78-910D-56D83B5C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B09E0-B828-D9EE-9F4B-A9EBCE77E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59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46D4-1F5F-FB3C-9B33-EBA95CDA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152456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56A90-655D-2774-A5FA-328366B3F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32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C373-45B2-9551-B3DF-64285ABAA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6037-E4C9-4616-D6D8-2C6CC893A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ECDC6-B838-2DF8-6B06-FDC3211BA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873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C9E8-FDC3-2AE0-2849-C01B6C60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ABA13-7E4F-A55F-66ED-FF5369825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2C293-9622-3849-CEE4-906892C9D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FE7C0-CA44-B2E9-B736-D333D8661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92984-FDB4-0A73-0ADB-1E97BEC88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26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39E63-CD6D-C819-9BFC-0810FB57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B1014C4-9A4C-B618-6763-22066407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73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4C98-30B9-A71C-D4BE-18B02C9C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0E06-FE62-D208-2F66-AFFBFAA79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93740-ED8D-2767-A518-E3A1F1AB6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66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6F72-6D6A-113F-6EDF-3614A8993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F115E6-9012-F2DD-2208-5C8A438DC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6E7AF-D230-BCD9-633E-A04EFB4EF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94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23D02-3EB1-B9F7-E620-76FE5989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ECB37-8FE3-23B7-045D-65F7487F0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FA68-7C92-D155-60E7-BAD87DEB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859C7E-B3F5-41F6-8CB1-C22137AECABA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5F9FD-B5FC-FDCF-FD8C-ACCDFDDD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0DE58-B1DB-956C-D6D5-2B7261B9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762420-F60E-4E4A-9326-26739F73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2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6773C-A72A-D788-8BD6-6218263B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DC498-8A42-AE28-F627-79701B5B7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207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9D37E-00A8-F7BD-183D-41D718A7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CB042-6AEA-F0AC-75C6-519AB0681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B594C-6C97-0A2E-3060-28E38200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1680AE-46C9-4F84-AD1F-5FD865EA0658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1076-46D9-D42C-F8C3-663E47D83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DA231-0A6B-9B2D-824D-64C322682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E56190-1448-4210-B9C5-57A883F7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3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27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2E5B3C-5649-B720-C7AA-FF352243A826}"/>
              </a:ext>
            </a:extLst>
          </p:cNvPr>
          <p:cNvSpPr txBox="1"/>
          <p:nvPr/>
        </p:nvSpPr>
        <p:spPr>
          <a:xfrm>
            <a:off x="497632" y="524069"/>
            <a:ext cx="111967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solidFill>
                  <a:srgbClr val="473193"/>
                </a:solidFill>
                <a:latin typeface="Roboto"/>
                <a:ea typeface="Roboto"/>
                <a:cs typeface="Roboto"/>
              </a:rPr>
              <a:t>DISCLOSURE OF CONFLICTS OF INTEREST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3DA325-C4B2-ED30-9812-2DC14E3E19A0}"/>
              </a:ext>
            </a:extLst>
          </p:cNvPr>
          <p:cNvSpPr txBox="1"/>
          <p:nvPr/>
        </p:nvSpPr>
        <p:spPr>
          <a:xfrm>
            <a:off x="497632" y="1202465"/>
            <a:ext cx="11196735" cy="90178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ea typeface="Roboto"/>
                <a:cs typeface="Arial"/>
              </a:rPr>
              <a:t>Please provide your disclosure information using one of the statements below (and delete the statement that is not applicable). Delete any instructional text in RED.</a:t>
            </a:r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Roboto"/>
                <a:cs typeface="Arial"/>
              </a:rPr>
              <a:t>I have not had any relationships with ACCME-defined ineligible companies within the past 24 months.</a:t>
            </a:r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Roboto"/>
                <a:cs typeface="Arial"/>
              </a:rPr>
              <a:t>In the past 24 months I have had the following relationship(s) with ACCME-defined ineligible companies:</a:t>
            </a:r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800" dirty="0">
              <a:latin typeface="Roboto"/>
              <a:ea typeface="Roboto"/>
              <a:cs typeface="Roboto"/>
            </a:endParaRPr>
          </a:p>
          <a:p>
            <a:endParaRPr lang="en-US" sz="2800" dirty="0">
              <a:latin typeface="Roboto"/>
              <a:ea typeface="Roboto"/>
              <a:cs typeface="Roboto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F7A884B-5B00-0F62-338C-6325B68A9DB1}"/>
              </a:ext>
            </a:extLst>
          </p:cNvPr>
          <p:cNvGraphicFramePr>
            <a:graphicFrameLocks noGrp="1"/>
          </p:cNvGraphicFramePr>
          <p:nvPr/>
        </p:nvGraphicFramePr>
        <p:xfrm>
          <a:off x="2027465" y="3656094"/>
          <a:ext cx="8115300" cy="189649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57650">
                  <a:extLst>
                    <a:ext uri="{9D8B030D-6E8A-4147-A177-3AD203B41FA5}">
                      <a16:colId xmlns:a16="http://schemas.microsoft.com/office/drawing/2014/main" val="1742403071"/>
                    </a:ext>
                  </a:extLst>
                </a:gridCol>
                <a:gridCol w="4057650">
                  <a:extLst>
                    <a:ext uri="{9D8B030D-6E8A-4147-A177-3AD203B41FA5}">
                      <a16:colId xmlns:a16="http://schemas.microsoft.com/office/drawing/2014/main" val="2349213096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NAME OF COMPANY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607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NATURE OF RELATIONSHIP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607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9403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607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607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5593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219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12413"/>
                  </a:ext>
                </a:extLst>
              </a:tr>
              <a:tr h="262473"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175"/>
                        </a:lnSpc>
                      </a:pP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6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05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60E243-C1D0-2225-84D9-33329A046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015C7D-B971-7362-318D-02BD38FE53E6}"/>
              </a:ext>
            </a:extLst>
          </p:cNvPr>
          <p:cNvSpPr txBox="1"/>
          <p:nvPr/>
        </p:nvSpPr>
        <p:spPr>
          <a:xfrm>
            <a:off x="497632" y="524069"/>
            <a:ext cx="11196735" cy="95102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solidFill>
                  <a:srgbClr val="473193"/>
                </a:solidFill>
                <a:latin typeface="Roboto"/>
                <a:ea typeface="Roboto"/>
                <a:cs typeface="Roboto"/>
              </a:rPr>
              <a:t>LEARNING OUTCOMES</a:t>
            </a: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  <a:p>
            <a:endParaRPr lang="en-US" sz="3600" b="1" dirty="0">
              <a:solidFill>
                <a:srgbClr val="473193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20BBF-7541-7A72-11D9-AB1D18D155DA}"/>
              </a:ext>
            </a:extLst>
          </p:cNvPr>
          <p:cNvSpPr txBox="1"/>
          <p:nvPr/>
        </p:nvSpPr>
        <p:spPr>
          <a:xfrm>
            <a:off x="497632" y="1202465"/>
            <a:ext cx="11196735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/>
                <a:ea typeface="Roboto"/>
                <a:cs typeface="Arial"/>
              </a:rPr>
              <a:t>Please provide 1-2 statements that complete the sentence: "After this presentation the attendee will be able to: XXX."  Do </a:t>
            </a:r>
            <a:r>
              <a:rPr lang="en-US" sz="1600" b="1" dirty="0">
                <a:solidFill>
                  <a:srgbClr val="FF0000"/>
                </a:solidFill>
                <a:latin typeface="Arial"/>
                <a:ea typeface="Roboto"/>
                <a:cs typeface="Arial"/>
              </a:rPr>
              <a:t>NOT</a:t>
            </a:r>
            <a:r>
              <a:rPr lang="en-US" sz="1600" dirty="0">
                <a:solidFill>
                  <a:srgbClr val="FF0000"/>
                </a:solidFill>
                <a:latin typeface="Arial"/>
                <a:ea typeface="Roboto"/>
                <a:cs typeface="Arial"/>
              </a:rPr>
              <a:t> use the words "understand" "learn", etc. Please use action verbs. Delete any instructional text in RED.</a:t>
            </a:r>
            <a:endParaRPr lang="en-US" sz="16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Roboto"/>
              <a:cs typeface="Arial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Roboto"/>
                <a:cs typeface="Arial"/>
              </a:rPr>
              <a:t>At the conclusion of this presentation the learner will be able to: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Roboto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Roboto"/>
                <a:cs typeface="Arial"/>
              </a:rPr>
              <a:t>Xxx</a:t>
            </a:r>
            <a:endParaRPr lang="en-US" sz="24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Roboto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Roboto"/>
                <a:cs typeface="Arial"/>
              </a:rPr>
              <a:t>xxx</a:t>
            </a:r>
          </a:p>
          <a:p>
            <a:endParaRPr lang="en-US" sz="2000" dirty="0">
              <a:solidFill>
                <a:srgbClr val="0D0D0D"/>
              </a:solidFill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2000" dirty="0">
              <a:latin typeface="Arial"/>
              <a:ea typeface="Roboto"/>
              <a:cs typeface="Arial"/>
            </a:endParaRPr>
          </a:p>
          <a:p>
            <a:endParaRPr lang="en-US" sz="3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4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4FD6FAB-65EB-4304-CEE6-25DEF9F9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8DA806-A307-C4F5-18E5-81EF9FBB0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7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2B7A6D-A808-7C21-1A15-E93EC7A65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E5C0435-3A0A-3C90-38A4-36E630D57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1E6F51-3999-C61B-4F92-488C781C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A46B16-772E-6E4F-F4C8-E0E2D5974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68D4D0-BDE5-1F06-66D6-2A25823E3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2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C74D38-F91A-6410-2F40-EE70B25B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4F23C-F1CA-F844-53F9-52E3D0543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93EE37-7A36-C507-09D0-7F14E13F52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FAA92C-2B7D-C6B1-2EDE-5A730BEE5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4B9945-6479-E139-719B-AB6C544F30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5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C73B-8F73-C862-880D-AFFF50DB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42CB6-17E1-2ABE-3B48-831B713289F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0C182D-23F0-E312-EBBF-BE1C61016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7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ormatics Summit Speaker template" id="{42EE2007-E2CA-4432-9D98-DB7ED50E177A}" vid="{DB719CFF-CE59-44CB-B81B-35070D231A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rget_x0020_Audiences xmlns="06c4e527-e20f-4eb6-9293-c112466b1ff5" xsi:nil="true"/>
    <TaxCatchAll xmlns="8a08c37b-5be2-41b9-904e-068da45e80bc" xsi:nil="true"/>
    <lcf76f155ced4ddcb4097134ff3c332f xmlns="06c4e527-e20f-4eb6-9293-c112466b1ff5">
      <Terms xmlns="http://schemas.microsoft.com/office/infopath/2007/PartnerControls"/>
    </lcf76f155ced4ddcb4097134ff3c332f>
    <Hyperlink xmlns="06c4e527-e20f-4eb6-9293-c112466b1ff5">
      <Url xsi:nil="true"/>
      <Description xsi:nil="true"/>
    </Hyperlink>
    <_ModernAudienceTargetUserField xmlns="06c4e527-e20f-4eb6-9293-c112466b1ff5">
      <UserInfo>
        <DisplayName/>
        <AccountId xsi:nil="true"/>
        <AccountType/>
      </UserInfo>
    </_ModernAudienceTargetUser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C1A25DBFCFF4890FAF80F71B9F429" ma:contentTypeVersion="20" ma:contentTypeDescription="Create a new document." ma:contentTypeScope="" ma:versionID="8ef383ffc38d90013965a2d79f55b442">
  <xsd:schema xmlns:xsd="http://www.w3.org/2001/XMLSchema" xmlns:xs="http://www.w3.org/2001/XMLSchema" xmlns:p="http://schemas.microsoft.com/office/2006/metadata/properties" xmlns:ns2="06c4e527-e20f-4eb6-9293-c112466b1ff5" xmlns:ns3="8a08c37b-5be2-41b9-904e-068da45e80bc" targetNamespace="http://schemas.microsoft.com/office/2006/metadata/properties" ma:root="true" ma:fieldsID="5a25b7568ff87c8033e94c8110edace7" ns2:_="" ns3:_="">
    <xsd:import namespace="06c4e527-e20f-4eb6-9293-c112466b1ff5"/>
    <xsd:import namespace="8a08c37b-5be2-41b9-904e-068da45e80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Target_x0020_Audiences" minOccurs="0"/>
                <xsd:element ref="ns2:_ModernAudienceTargetUserField" minOccurs="0"/>
                <xsd:element ref="ns2:_ModernAudienceAadObjectI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Hyperlink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4e527-e20f-4eb6-9293-c112466b1f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f104f86-140b-4475-901d-814406a83e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Target_x0020_Audiences" ma:index="20" nillable="true" ma:displayName="Target Audiences" ma:internalName="Target_x0020_Audiences">
      <xsd:simpleType>
        <xsd:restriction base="dms:Unknown"/>
      </xsd:simpleType>
    </xsd:element>
    <xsd:element name="_ModernAudienceTargetUserField" ma:index="21" nillable="true" ma:displayName="Audience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22" nillable="true" ma:displayName="AudienceIds" ma:list="{7487877f-f1ee-43b2-9d06-1a2eb6ab933b}" ma:internalName="_ModernAudienceAadObjectIds" ma:readOnly="true" ma:showField="_AadObjectIdForUser" ma:web="8a08c37b-5be2-41b9-904e-068da45e80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link" ma:index="26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8c37b-5be2-41b9-904e-068da45e80b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4a23be4-6a7b-4db8-9f98-c4b597adda52}" ma:internalName="TaxCatchAll" ma:showField="CatchAllData" ma:web="8a08c37b-5be2-41b9-904e-068da45e80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1288F3-D00C-4AF2-A91B-D679D24E5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9E79F6-544D-4DD6-99F3-C5310E58D01A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06c4e527-e20f-4eb6-9293-c112466b1ff5"/>
    <ds:schemaRef ds:uri="8a08c37b-5be2-41b9-904e-068da45e80b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972C82-B88B-4583-A7E7-57C13313C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4e527-e20f-4eb6-9293-c112466b1ff5"/>
    <ds:schemaRef ds:uri="8a08c37b-5be2-41b9-904e-068da45e80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2025 Summit Speaker template (3)</Template>
  <TotalTime>34</TotalTime>
  <Words>138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Roboto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Nikki Unmack</dc:creator>
  <cp:lastModifiedBy>Jordan Wait</cp:lastModifiedBy>
  <cp:revision>9</cp:revision>
  <dcterms:created xsi:type="dcterms:W3CDTF">2025-02-25T21:56:37Z</dcterms:created>
  <dcterms:modified xsi:type="dcterms:W3CDTF">2025-03-28T15:56:00Z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0x0101004F4C1A25DBFCFF4890FAF80F71B9F429</vt:lpwstr>
  </property>
  <property fmtid="{D5CDD505-2E9C-101B-9397-08002B2CF9AE}" pid="3" name="MediaServiceImageTags">
    <vt:lpwstr/>
  </property>
</Properties>
</file>