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48" r:id="rId5"/>
  </p:sldMasterIdLst>
  <p:sldIdLst>
    <p:sldId id="256" r:id="rId6"/>
    <p:sldId id="268" r:id="rId7"/>
    <p:sldId id="269" r:id="rId8"/>
    <p:sldId id="265" r:id="rId9"/>
    <p:sldId id="263" r:id="rId10"/>
    <p:sldId id="266" r:id="rId11"/>
    <p:sldId id="264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31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41" autoAdjust="0"/>
  </p:normalViewPr>
  <p:slideViewPr>
    <p:cSldViewPr snapToGrid="0">
      <p:cViewPr varScale="1">
        <p:scale>
          <a:sx n="56" d="100"/>
          <a:sy n="56" d="100"/>
        </p:scale>
        <p:origin x="754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298B1-DFC5-C33C-BEC9-067AF95A25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9EBAE0-2E28-BD54-4677-E019FFEB40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02063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434493-3A2C-727E-5697-BA146CF53C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A2F8A7-4FD8-235E-A582-DFF98C371F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C62D8C-B142-72EF-C11C-D09A4D96F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859C7E-B3F5-41F6-8CB1-C22137AECABA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11005-C6A3-00E3-C2CC-4EAD5C1ED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3778F-0CF4-8C98-0908-A6CE91F25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762420-F60E-4E4A-9326-26739F73C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514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0621C-EB70-D2CA-4862-B6639E6CE2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62D282-003D-19F5-564E-C667405DD0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CCD3C-4002-15DF-A81D-3D9E19D58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80AE-46C9-4F84-AD1F-5FD865EA0658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A98C7-3C8E-0A0B-B53A-677FDFFA2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EEF32B-0C94-C8DB-7165-088DDC08B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56190-1448-4210-B9C5-57A883F7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909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19BDA-836B-0D78-910D-56D83B5C7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B09E0-B828-D9EE-9F4B-A9EBCE77E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596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646D4-1F5F-FB3C-9B33-EBA95CDA5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768350"/>
            <a:ext cx="10515600" cy="152456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556A90-655D-2774-A5FA-328366B3F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429000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832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7C373-45B2-9551-B3DF-64285ABAA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96037-E4C9-4616-D6D8-2C6CC893A9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5ECDC6-B838-2DF8-6B06-FDC3211BAE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48739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8C9E8-FDC3-2AE0-2849-C01B6C60C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3ABA13-7E4F-A55F-66ED-FF5369825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12C293-9622-3849-CEE4-906892C9D9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FFE7C0-CA44-B2E9-B736-D333D86613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292984-FDB4-0A73-0ADB-1E97BEC88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6267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39E63-CD6D-C819-9BFC-0810FB576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6B1014C4-9A4C-B618-6763-22066407F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1732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A4C98-30B9-A71C-D4BE-18B02C9CA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D0E06-FE62-D208-2F66-AFFBFAA79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B93740-ED8D-2767-A518-E3A1F1AB6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8662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6F72-6D6A-113F-6EDF-3614A8993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F115E6-9012-F2DD-2208-5C8A438DC2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D6E7AF-D230-BCD9-633E-A04EFB4EF9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4941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23D02-3EB1-B9F7-E620-76FE59896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6ECB37-8FE3-23B7-045D-65F7487F0E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62FA68-7C92-D155-60E7-BAD87DEB23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859C7E-B3F5-41F6-8CB1-C22137AECABA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95F9FD-B5FC-FDCF-FD8C-ACCDFDDDC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40DE58-B1DB-956C-D6D5-2B7261B98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762420-F60E-4E4A-9326-26739F73C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420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E6773C-A72A-D788-8BD6-6218263BF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2DC498-8A42-AE28-F627-79701B5B7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2074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C9D37E-00A8-F7BD-183D-41D718A77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0CB042-6AEA-F0AC-75C6-519AB0681A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2B594C-6C97-0A2E-3060-28E38200A2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1680AE-46C9-4F84-AD1F-5FD865EA0658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71076-46D9-D42C-F8C3-663E47D838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DA231-0A6B-9B2D-824D-64C3226824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E56190-1448-4210-B9C5-57A883F7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333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3273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22E5B3C-5649-B720-C7AA-FF352243A826}"/>
              </a:ext>
            </a:extLst>
          </p:cNvPr>
          <p:cNvSpPr txBox="1"/>
          <p:nvPr/>
        </p:nvSpPr>
        <p:spPr>
          <a:xfrm>
            <a:off x="497632" y="524069"/>
            <a:ext cx="1119673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b="1" dirty="0">
                <a:solidFill>
                  <a:srgbClr val="473193"/>
                </a:solidFill>
                <a:latin typeface="Roboto"/>
                <a:ea typeface="Roboto"/>
                <a:cs typeface="Roboto"/>
              </a:rPr>
              <a:t>DISCLOSURE OF CONFLICTS OF INTEREST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3DA325-C4B2-ED30-9812-2DC14E3E19A0}"/>
              </a:ext>
            </a:extLst>
          </p:cNvPr>
          <p:cNvSpPr txBox="1"/>
          <p:nvPr/>
        </p:nvSpPr>
        <p:spPr>
          <a:xfrm>
            <a:off x="497632" y="1202465"/>
            <a:ext cx="11196735" cy="90178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Arial"/>
                <a:ea typeface="Roboto"/>
                <a:cs typeface="Arial"/>
              </a:rPr>
              <a:t>Please provide your disclosure information using one of the statements below (and delete the statement that is not applicable). Delete any instructional text in RED.</a:t>
            </a:r>
            <a:endParaRPr lang="en-US" sz="2000" dirty="0">
              <a:latin typeface="Arial"/>
              <a:ea typeface="Roboto"/>
              <a:cs typeface="Arial"/>
            </a:endParaRPr>
          </a:p>
          <a:p>
            <a:endParaRPr lang="en-US" sz="2000" dirty="0">
              <a:latin typeface="Arial"/>
              <a:ea typeface="Roboto"/>
              <a:cs typeface="Arial"/>
            </a:endParaRPr>
          </a:p>
          <a:p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Roboto"/>
                <a:cs typeface="Arial"/>
              </a:rPr>
              <a:t>I have not had any relationships with ACCME-defined ineligible companies within the past 24 months.</a:t>
            </a:r>
            <a:endParaRPr lang="en-US" sz="2000" dirty="0">
              <a:latin typeface="Arial"/>
              <a:ea typeface="Roboto"/>
              <a:cs typeface="Arial"/>
            </a:endParaRPr>
          </a:p>
          <a:p>
            <a:endParaRPr lang="en-US" sz="2000" dirty="0">
              <a:latin typeface="Arial"/>
              <a:ea typeface="Roboto"/>
              <a:cs typeface="Arial"/>
            </a:endParaRPr>
          </a:p>
          <a:p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Roboto"/>
                <a:cs typeface="Arial"/>
              </a:rPr>
              <a:t>In the past 24 months I have had the following relationship(s) with ACCME-defined ineligible companies:</a:t>
            </a:r>
            <a:endParaRPr lang="en-US" sz="2000" dirty="0">
              <a:latin typeface="Arial"/>
              <a:ea typeface="Roboto"/>
              <a:cs typeface="Arial"/>
            </a:endParaRPr>
          </a:p>
          <a:p>
            <a:endParaRPr lang="en-US" sz="2000" dirty="0">
              <a:latin typeface="Arial"/>
              <a:ea typeface="Roboto"/>
              <a:cs typeface="Arial"/>
            </a:endParaRPr>
          </a:p>
          <a:p>
            <a:endParaRPr lang="en-US" sz="2000" dirty="0">
              <a:latin typeface="Arial"/>
              <a:ea typeface="Roboto"/>
              <a:cs typeface="Arial"/>
            </a:endParaRPr>
          </a:p>
          <a:p>
            <a:endParaRPr lang="en-US" sz="2000" dirty="0">
              <a:latin typeface="Arial"/>
              <a:ea typeface="Roboto"/>
              <a:cs typeface="Arial"/>
            </a:endParaRPr>
          </a:p>
          <a:p>
            <a:endParaRPr lang="en-US" sz="2000" dirty="0">
              <a:latin typeface="Arial"/>
              <a:ea typeface="Roboto"/>
              <a:cs typeface="Arial"/>
            </a:endParaRPr>
          </a:p>
          <a:p>
            <a:endParaRPr lang="en-US" sz="2000" dirty="0">
              <a:latin typeface="Arial"/>
              <a:ea typeface="Roboto"/>
              <a:cs typeface="Arial"/>
            </a:endParaRPr>
          </a:p>
          <a:p>
            <a:endParaRPr lang="en-US" sz="2000" dirty="0">
              <a:latin typeface="Arial"/>
              <a:ea typeface="Roboto"/>
              <a:cs typeface="Arial"/>
            </a:endParaRPr>
          </a:p>
          <a:p>
            <a:endParaRPr lang="en-US" sz="2000" dirty="0">
              <a:latin typeface="Arial"/>
              <a:ea typeface="Roboto"/>
              <a:cs typeface="Arial"/>
            </a:endParaRPr>
          </a:p>
          <a:p>
            <a:endParaRPr lang="en-US" sz="2800" dirty="0">
              <a:latin typeface="Roboto"/>
              <a:ea typeface="Roboto"/>
              <a:cs typeface="Roboto"/>
            </a:endParaRPr>
          </a:p>
          <a:p>
            <a:endParaRPr lang="en-US" sz="2800" dirty="0">
              <a:latin typeface="Roboto"/>
              <a:ea typeface="Roboto"/>
              <a:cs typeface="Roboto"/>
            </a:endParaRPr>
          </a:p>
          <a:p>
            <a:endParaRPr lang="en-US" sz="3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3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F7A884B-5B00-0F62-338C-6325B68A9DB1}"/>
              </a:ext>
            </a:extLst>
          </p:cNvPr>
          <p:cNvGraphicFramePr>
            <a:graphicFrameLocks noGrp="1"/>
          </p:cNvGraphicFramePr>
          <p:nvPr/>
        </p:nvGraphicFramePr>
        <p:xfrm>
          <a:off x="2027465" y="3656094"/>
          <a:ext cx="8115300" cy="189649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057650">
                  <a:extLst>
                    <a:ext uri="{9D8B030D-6E8A-4147-A177-3AD203B41FA5}">
                      <a16:colId xmlns:a16="http://schemas.microsoft.com/office/drawing/2014/main" val="1742403071"/>
                    </a:ext>
                  </a:extLst>
                </a:gridCol>
                <a:gridCol w="4057650">
                  <a:extLst>
                    <a:ext uri="{9D8B030D-6E8A-4147-A177-3AD203B41FA5}">
                      <a16:colId xmlns:a16="http://schemas.microsoft.com/office/drawing/2014/main" val="2349213096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algn="l" fontAlgn="base">
                        <a:lnSpc>
                          <a:spcPts val="2175"/>
                        </a:lnSpc>
                      </a:pPr>
                      <a:r>
                        <a:rPr lang="en-US" sz="1800" b="1" i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NAME OF COMPANY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607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2175"/>
                        </a:lnSpc>
                      </a:pPr>
                      <a:r>
                        <a:rPr lang="en-US" sz="1800" b="1" i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NATURE OF RELATIONSHIP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607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094038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base">
                        <a:lnSpc>
                          <a:spcPts val="2175"/>
                        </a:lnSpc>
                      </a:pPr>
                      <a:endParaRPr lang="en-US" sz="1800" b="0" i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607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2175"/>
                        </a:lnSpc>
                      </a:pPr>
                      <a:endParaRPr lang="en-US" sz="1800" b="0" i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607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055937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base">
                        <a:lnSpc>
                          <a:spcPts val="2175"/>
                        </a:lnSpc>
                      </a:pPr>
                      <a:endParaRPr lang="en-US" sz="1800" b="0" i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2175"/>
                        </a:lnSpc>
                      </a:pPr>
                      <a:endParaRPr lang="en-US" sz="1800" b="0" i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662194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l" fontAlgn="base">
                        <a:lnSpc>
                          <a:spcPts val="2175"/>
                        </a:lnSpc>
                      </a:pPr>
                      <a:endParaRPr lang="en-US" sz="1800" b="0" i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2175"/>
                        </a:lnSpc>
                      </a:pPr>
                      <a:endParaRPr lang="en-US" sz="1800" b="0" i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212413"/>
                  </a:ext>
                </a:extLst>
              </a:tr>
              <a:tr h="262473">
                <a:tc>
                  <a:txBody>
                    <a:bodyPr/>
                    <a:lstStyle/>
                    <a:p>
                      <a:pPr algn="l" fontAlgn="base">
                        <a:lnSpc>
                          <a:spcPts val="2175"/>
                        </a:lnSpc>
                      </a:pPr>
                      <a:endParaRPr lang="en-US" sz="1800" b="0" i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2175"/>
                        </a:lnSpc>
                      </a:pPr>
                      <a:endParaRPr lang="en-US" sz="1800" b="0" i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967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7053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B60E243-C1D0-2225-84D9-33329A046B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4015C7D-B971-7362-318D-02BD38FE53E6}"/>
              </a:ext>
            </a:extLst>
          </p:cNvPr>
          <p:cNvSpPr txBox="1"/>
          <p:nvPr/>
        </p:nvSpPr>
        <p:spPr>
          <a:xfrm>
            <a:off x="497632" y="524069"/>
            <a:ext cx="11196735" cy="95102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b="1" dirty="0">
                <a:solidFill>
                  <a:srgbClr val="473193"/>
                </a:solidFill>
                <a:latin typeface="Roboto"/>
                <a:ea typeface="Roboto"/>
                <a:cs typeface="Roboto"/>
              </a:rPr>
              <a:t>LEARNING OUTCOMES</a:t>
            </a:r>
          </a:p>
          <a:p>
            <a:endParaRPr lang="en-US" sz="3600" b="1" dirty="0">
              <a:solidFill>
                <a:srgbClr val="473193"/>
              </a:solidFill>
              <a:latin typeface="Roboto"/>
              <a:ea typeface="Roboto"/>
              <a:cs typeface="Roboto"/>
            </a:endParaRPr>
          </a:p>
          <a:p>
            <a:endParaRPr lang="en-US" sz="3600" b="1" dirty="0">
              <a:solidFill>
                <a:srgbClr val="473193"/>
              </a:solidFill>
              <a:latin typeface="Roboto"/>
              <a:ea typeface="Roboto"/>
              <a:cs typeface="Roboto"/>
            </a:endParaRPr>
          </a:p>
          <a:p>
            <a:endParaRPr lang="en-US" sz="3600" b="1" dirty="0">
              <a:solidFill>
                <a:srgbClr val="473193"/>
              </a:solidFill>
              <a:latin typeface="Roboto"/>
              <a:ea typeface="Roboto"/>
              <a:cs typeface="Roboto"/>
            </a:endParaRPr>
          </a:p>
          <a:p>
            <a:endParaRPr lang="en-US" sz="3600" b="1" dirty="0">
              <a:solidFill>
                <a:srgbClr val="473193"/>
              </a:solidFill>
              <a:latin typeface="Roboto"/>
              <a:ea typeface="Roboto"/>
              <a:cs typeface="Roboto"/>
            </a:endParaRPr>
          </a:p>
          <a:p>
            <a:endParaRPr lang="en-US" sz="3600" b="1" dirty="0">
              <a:solidFill>
                <a:srgbClr val="473193"/>
              </a:solidFill>
              <a:latin typeface="Roboto"/>
              <a:ea typeface="Roboto"/>
              <a:cs typeface="Roboto"/>
            </a:endParaRPr>
          </a:p>
          <a:p>
            <a:endParaRPr lang="en-US" sz="3600" b="1" dirty="0">
              <a:solidFill>
                <a:srgbClr val="473193"/>
              </a:solidFill>
              <a:latin typeface="Roboto"/>
              <a:ea typeface="Roboto"/>
              <a:cs typeface="Roboto"/>
            </a:endParaRPr>
          </a:p>
          <a:p>
            <a:endParaRPr lang="en-US" sz="3600" b="1" dirty="0">
              <a:solidFill>
                <a:srgbClr val="473193"/>
              </a:solidFill>
              <a:latin typeface="Roboto"/>
              <a:ea typeface="Roboto"/>
              <a:cs typeface="Roboto"/>
            </a:endParaRPr>
          </a:p>
          <a:p>
            <a:endParaRPr lang="en-US" sz="3600" b="1" dirty="0">
              <a:solidFill>
                <a:srgbClr val="473193"/>
              </a:solidFill>
              <a:latin typeface="Roboto"/>
              <a:ea typeface="Roboto"/>
              <a:cs typeface="Roboto"/>
            </a:endParaRPr>
          </a:p>
          <a:p>
            <a:endParaRPr lang="en-US" sz="3600" b="1" dirty="0">
              <a:solidFill>
                <a:srgbClr val="473193"/>
              </a:solidFill>
              <a:latin typeface="Roboto"/>
              <a:ea typeface="Roboto"/>
              <a:cs typeface="Roboto"/>
            </a:endParaRPr>
          </a:p>
          <a:p>
            <a:endParaRPr lang="en-US" sz="3600" b="1" dirty="0">
              <a:solidFill>
                <a:srgbClr val="473193"/>
              </a:solidFill>
              <a:latin typeface="Roboto"/>
              <a:ea typeface="Roboto"/>
              <a:cs typeface="Roboto"/>
            </a:endParaRPr>
          </a:p>
          <a:p>
            <a:endParaRPr lang="en-US" sz="3600" b="1" dirty="0">
              <a:solidFill>
                <a:srgbClr val="473193"/>
              </a:solidFill>
              <a:latin typeface="Roboto"/>
              <a:ea typeface="Roboto"/>
              <a:cs typeface="Roboto"/>
            </a:endParaRPr>
          </a:p>
          <a:p>
            <a:endParaRPr lang="en-US" sz="3600" b="1" dirty="0">
              <a:solidFill>
                <a:srgbClr val="473193"/>
              </a:solidFill>
              <a:latin typeface="Roboto"/>
              <a:ea typeface="Roboto"/>
              <a:cs typeface="Roboto"/>
            </a:endParaRPr>
          </a:p>
          <a:p>
            <a:endParaRPr lang="en-US" sz="3600" b="1" dirty="0">
              <a:solidFill>
                <a:srgbClr val="473193"/>
              </a:solidFill>
              <a:latin typeface="Roboto"/>
              <a:ea typeface="Roboto"/>
              <a:cs typeface="Roboto"/>
            </a:endParaRPr>
          </a:p>
          <a:p>
            <a:endParaRPr lang="en-US" sz="3600" b="1" dirty="0">
              <a:solidFill>
                <a:srgbClr val="473193"/>
              </a:solidFill>
              <a:latin typeface="Roboto"/>
              <a:ea typeface="Roboto"/>
              <a:cs typeface="Roboto"/>
            </a:endParaRPr>
          </a:p>
          <a:p>
            <a:endParaRPr lang="en-US" sz="3600" b="1" dirty="0">
              <a:solidFill>
                <a:srgbClr val="473193"/>
              </a:solidFill>
              <a:latin typeface="Roboto"/>
              <a:ea typeface="Roboto"/>
              <a:cs typeface="Roboto"/>
            </a:endParaRPr>
          </a:p>
          <a:p>
            <a:endParaRPr lang="en-US" sz="3600" b="1" dirty="0">
              <a:solidFill>
                <a:srgbClr val="473193"/>
              </a:solidFill>
              <a:latin typeface="Roboto"/>
              <a:ea typeface="Roboto"/>
              <a:cs typeface="Roboto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C20BBF-7541-7A72-11D9-AB1D18D155DA}"/>
              </a:ext>
            </a:extLst>
          </p:cNvPr>
          <p:cNvSpPr txBox="1"/>
          <p:nvPr/>
        </p:nvSpPr>
        <p:spPr>
          <a:xfrm>
            <a:off x="497632" y="1202465"/>
            <a:ext cx="11196735" cy="41549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Arial"/>
                <a:ea typeface="Roboto"/>
                <a:cs typeface="Arial"/>
              </a:rPr>
              <a:t>Please provide 1-2 statements that complete the sentence: "After this presentation the attendee will be able to: XXX."  Do </a:t>
            </a:r>
            <a:r>
              <a:rPr lang="en-US" sz="1600" b="1" dirty="0">
                <a:solidFill>
                  <a:srgbClr val="FF0000"/>
                </a:solidFill>
                <a:latin typeface="Arial"/>
                <a:ea typeface="Roboto"/>
                <a:cs typeface="Arial"/>
              </a:rPr>
              <a:t>NOT</a:t>
            </a:r>
            <a:r>
              <a:rPr lang="en-US" sz="1600" dirty="0">
                <a:solidFill>
                  <a:srgbClr val="FF0000"/>
                </a:solidFill>
                <a:latin typeface="Arial"/>
                <a:ea typeface="Roboto"/>
                <a:cs typeface="Arial"/>
              </a:rPr>
              <a:t> use the words "understand" "learn", etc. Please use action verbs. Delete any instructional text in RED.</a:t>
            </a:r>
            <a:endParaRPr lang="en-US" sz="1600" dirty="0">
              <a:latin typeface="Arial"/>
              <a:ea typeface="Roboto"/>
              <a:cs typeface="Arial"/>
            </a:endParaRPr>
          </a:p>
          <a:p>
            <a:endParaRPr lang="en-US" sz="2000" dirty="0">
              <a:latin typeface="Arial"/>
              <a:ea typeface="Roboto"/>
              <a:cs typeface="Arial"/>
            </a:endParaRPr>
          </a:p>
          <a:p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ea typeface="Roboto"/>
              <a:cs typeface="Arial"/>
            </a:endParaRP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Roboto"/>
                <a:cs typeface="Arial"/>
              </a:rPr>
              <a:t>At the conclusion of this presentation the learner will be able to: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ea typeface="Roboto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US" sz="2400" err="1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Roboto"/>
                <a:cs typeface="Arial"/>
              </a:rPr>
              <a:t>Xxx</a:t>
            </a:r>
            <a:endParaRPr lang="en-US" sz="2400">
              <a:solidFill>
                <a:schemeClr val="tx1">
                  <a:lumMod val="95000"/>
                  <a:lumOff val="5000"/>
                </a:schemeClr>
              </a:solidFill>
              <a:latin typeface="Arial"/>
              <a:ea typeface="Roboto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Roboto"/>
                <a:cs typeface="Arial"/>
              </a:rPr>
              <a:t>xxx</a:t>
            </a:r>
          </a:p>
          <a:p>
            <a:endParaRPr lang="en-US" sz="2000" dirty="0">
              <a:solidFill>
                <a:srgbClr val="0D0D0D"/>
              </a:solidFill>
              <a:latin typeface="Arial"/>
              <a:ea typeface="Roboto"/>
              <a:cs typeface="Arial"/>
            </a:endParaRPr>
          </a:p>
          <a:p>
            <a:endParaRPr lang="en-US" sz="2000" dirty="0">
              <a:latin typeface="Arial"/>
              <a:ea typeface="Roboto"/>
              <a:cs typeface="Arial"/>
            </a:endParaRPr>
          </a:p>
          <a:p>
            <a:endParaRPr lang="en-US" sz="2000" dirty="0">
              <a:latin typeface="Arial"/>
              <a:ea typeface="Roboto"/>
              <a:cs typeface="Arial"/>
            </a:endParaRPr>
          </a:p>
          <a:p>
            <a:endParaRPr lang="en-US" sz="3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149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E4FD6FAB-65EB-4304-CEE6-25DEF9F9A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28DA806-A307-C4F5-18E5-81EF9FBB0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975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A2B7A6D-A808-7C21-1A15-E93EC7A650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E5C0435-3A0A-3C90-38A4-36E630D577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322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1E6F51-3999-C61B-4F92-488C781C9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AA46B16-772E-6E4F-F4C8-E0E2D5974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368D4D0-BDE5-1F06-66D6-2A25823E333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722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5C74D38-F91A-6410-2F40-EE70B25BC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54F23C-F1CA-F844-53F9-52E3D0543F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93EE37-7A36-C507-09D0-7F14E13F520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3FAA92C-2B7D-C6B1-2EDE-5A730BEE52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64B9945-6479-E139-719B-AB6C544F303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53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2C73B-8F73-C862-880D-AFFF50DB6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642CB6-17E1-2ABE-3B48-831B713289FC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70C182D-23F0-E312-EBBF-BE1C61016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78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formatics Summit Speaker template" id="{42EE2007-E2CA-4432-9D98-DB7ED50E177A}" vid="{DB719CFF-CE59-44CB-B81B-35070D231A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rget_x0020_Audiences xmlns="06c4e527-e20f-4eb6-9293-c112466b1ff5" xsi:nil="true"/>
    <TaxCatchAll xmlns="8a08c37b-5be2-41b9-904e-068da45e80bc" xsi:nil="true"/>
    <lcf76f155ced4ddcb4097134ff3c332f xmlns="06c4e527-e20f-4eb6-9293-c112466b1ff5">
      <Terms xmlns="http://schemas.microsoft.com/office/infopath/2007/PartnerControls"/>
    </lcf76f155ced4ddcb4097134ff3c332f>
    <Hyperlink xmlns="06c4e527-e20f-4eb6-9293-c112466b1ff5">
      <Url xsi:nil="true"/>
      <Description xsi:nil="true"/>
    </Hyperlink>
    <_ModernAudienceTargetUserField xmlns="06c4e527-e20f-4eb6-9293-c112466b1ff5">
      <UserInfo>
        <DisplayName/>
        <AccountId xsi:nil="true"/>
        <AccountType/>
      </UserInfo>
    </_ModernAudienceTargetUserField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4C1A25DBFCFF4890FAF80F71B9F429" ma:contentTypeVersion="20" ma:contentTypeDescription="Create a new document." ma:contentTypeScope="" ma:versionID="8ef383ffc38d90013965a2d79f55b442">
  <xsd:schema xmlns:xsd="http://www.w3.org/2001/XMLSchema" xmlns:xs="http://www.w3.org/2001/XMLSchema" xmlns:p="http://schemas.microsoft.com/office/2006/metadata/properties" xmlns:ns2="06c4e527-e20f-4eb6-9293-c112466b1ff5" xmlns:ns3="8a08c37b-5be2-41b9-904e-068da45e80bc" targetNamespace="http://schemas.microsoft.com/office/2006/metadata/properties" ma:root="true" ma:fieldsID="5a25b7568ff87c8033e94c8110edace7" ns2:_="" ns3:_="">
    <xsd:import namespace="06c4e527-e20f-4eb6-9293-c112466b1ff5"/>
    <xsd:import namespace="8a08c37b-5be2-41b9-904e-068da45e80b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Target_x0020_Audiences" minOccurs="0"/>
                <xsd:element ref="ns2:_ModernAudienceTargetUserField" minOccurs="0"/>
                <xsd:element ref="ns2:_ModernAudienceAadObjectId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Hyperlink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c4e527-e20f-4eb6-9293-c112466b1f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3f104f86-140b-4475-901d-814406a83e3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  <xsd:element name="Target_x0020_Audiences" ma:index="20" nillable="true" ma:displayName="Target Audiences" ma:internalName="Target_x0020_Audiences">
      <xsd:simpleType>
        <xsd:restriction base="dms:Unknown"/>
      </xsd:simpleType>
    </xsd:element>
    <xsd:element name="_ModernAudienceTargetUserField" ma:index="21" nillable="true" ma:displayName="Audience" ma:list="UserInfo" ma:SharePointGroup="0" ma:internalName="_ModernAudienceTargetUserField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ModernAudienceAadObjectIds" ma:index="22" nillable="true" ma:displayName="AudienceIds" ma:list="{7487877f-f1ee-43b2-9d06-1a2eb6ab933b}" ma:internalName="_ModernAudienceAadObjectIds" ma:readOnly="true" ma:showField="_AadObjectIdForUser" ma:web="8a08c37b-5be2-41b9-904e-068da45e80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Hyperlink" ma:index="26" nillable="true" ma:displayName="Hyperlink" ma:format="Hyperlink" ma:internalName="Hype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08c37b-5be2-41b9-904e-068da45e80bc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04a23be4-6a7b-4db8-9f98-c4b597adda52}" ma:internalName="TaxCatchAll" ma:showField="CatchAllData" ma:web="8a08c37b-5be2-41b9-904e-068da45e80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1288F3-D00C-4AF2-A91B-D679D24E5A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79E79F6-544D-4DD6-99F3-C5310E58D01A}">
  <ds:schemaRefs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elements/1.1/"/>
    <ds:schemaRef ds:uri="http://purl.org/dc/terms/"/>
    <ds:schemaRef ds:uri="http://schemas.microsoft.com/office/2006/documentManagement/types"/>
    <ds:schemaRef ds:uri="06c4e527-e20f-4eb6-9293-c112466b1ff5"/>
    <ds:schemaRef ds:uri="8a08c37b-5be2-41b9-904e-068da45e80bc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4972C82-B88B-4583-A7E7-57C13313CB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c4e527-e20f-4eb6-9293-c112466b1ff5"/>
    <ds:schemaRef ds:uri="8a08c37b-5be2-41b9-904e-068da45e80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2025 Summit Speaker template (3)</Template>
  <TotalTime>34</TotalTime>
  <Words>138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Roboto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Nikki Unmack</dc:creator>
  <cp:lastModifiedBy>Jordan Wait</cp:lastModifiedBy>
  <cp:revision>9</cp:revision>
  <dcterms:created xsi:type="dcterms:W3CDTF">2025-02-25T21:56:37Z</dcterms:created>
  <dcterms:modified xsi:type="dcterms:W3CDTF">2025-03-28T15:56:00Z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0x0101004F4C1A25DBFCFF4890FAF80F71B9F429</vt:lpwstr>
  </property>
  <property fmtid="{D5CDD505-2E9C-101B-9397-08002B2CF9AE}" pid="3" name="MediaServiceImageTags">
    <vt:lpwstr/>
  </property>
</Properties>
</file>